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1" r:id="rId1"/>
  </p:sldMasterIdLst>
  <p:notesMasterIdLst>
    <p:notesMasterId r:id="rId26"/>
  </p:notesMasterIdLst>
  <p:handoutMasterIdLst>
    <p:handoutMasterId r:id="rId27"/>
  </p:handoutMasterIdLst>
  <p:sldIdLst>
    <p:sldId id="257" r:id="rId2"/>
    <p:sldId id="256" r:id="rId3"/>
    <p:sldId id="258" r:id="rId4"/>
    <p:sldId id="279" r:id="rId5"/>
    <p:sldId id="259" r:id="rId6"/>
    <p:sldId id="280" r:id="rId7"/>
    <p:sldId id="261" r:id="rId8"/>
    <p:sldId id="262" r:id="rId9"/>
    <p:sldId id="266" r:id="rId10"/>
    <p:sldId id="281" r:id="rId11"/>
    <p:sldId id="263" r:id="rId12"/>
    <p:sldId id="265" r:id="rId13"/>
    <p:sldId id="272" r:id="rId14"/>
    <p:sldId id="273" r:id="rId15"/>
    <p:sldId id="264" r:id="rId16"/>
    <p:sldId id="271" r:id="rId17"/>
    <p:sldId id="267" r:id="rId18"/>
    <p:sldId id="276" r:id="rId19"/>
    <p:sldId id="277" r:id="rId20"/>
    <p:sldId id="269" r:id="rId21"/>
    <p:sldId id="278" r:id="rId22"/>
    <p:sldId id="283" r:id="rId23"/>
    <p:sldId id="275" r:id="rId24"/>
    <p:sldId id="270" r:id="rId25"/>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792FF-09E7-4C7F-ADF4-2EAA909FD6BE}" type="doc">
      <dgm:prSet loTypeId="urn:microsoft.com/office/officeart/2005/8/layout/bProcess2" loCatId="process" qsTypeId="urn:microsoft.com/office/officeart/2005/8/quickstyle/simple1" qsCatId="simple" csTypeId="urn:microsoft.com/office/officeart/2005/8/colors/accent1_2" csCatId="accent1" phldr="1"/>
      <dgm:spPr/>
    </dgm:pt>
    <dgm:pt modelId="{C29A7F3B-7660-4FA0-89CE-C59D3D10D097}">
      <dgm:prSet phldrT="[Metin]" custT="1"/>
      <dgm:spPr/>
      <dgm:t>
        <a:bodyPr/>
        <a:lstStyle/>
        <a:p>
          <a:r>
            <a:rPr lang="tr-TR" sz="1000" dirty="0" smtClean="0"/>
            <a:t>Ön araştırma</a:t>
          </a:r>
          <a:endParaRPr lang="tr-TR" sz="1000" dirty="0"/>
        </a:p>
      </dgm:t>
    </dgm:pt>
    <dgm:pt modelId="{56D116E6-D6E7-4C43-942F-023915B61DBD}" type="parTrans" cxnId="{23CF0C83-629C-4A0C-A2FF-A4E4CD4DCB72}">
      <dgm:prSet/>
      <dgm:spPr/>
      <dgm:t>
        <a:bodyPr/>
        <a:lstStyle/>
        <a:p>
          <a:endParaRPr lang="tr-TR" sz="1000"/>
        </a:p>
      </dgm:t>
    </dgm:pt>
    <dgm:pt modelId="{ACAFBEBD-E6FD-4928-A39B-CA8775B65883}" type="sibTrans" cxnId="{23CF0C83-629C-4A0C-A2FF-A4E4CD4DCB72}">
      <dgm:prSet/>
      <dgm:spPr/>
      <dgm:t>
        <a:bodyPr/>
        <a:lstStyle/>
        <a:p>
          <a:endParaRPr lang="tr-TR" sz="1000"/>
        </a:p>
      </dgm:t>
    </dgm:pt>
    <dgm:pt modelId="{33D6D3E5-6726-41E6-97FA-0DE56BE36112}">
      <dgm:prSet phldrT="[Metin]" custT="1"/>
      <dgm:spPr/>
      <dgm:t>
        <a:bodyPr/>
        <a:lstStyle/>
        <a:p>
          <a:r>
            <a:rPr lang="tr-TR" sz="1000" dirty="0" smtClean="0"/>
            <a:t>Evrak hazırlığı</a:t>
          </a:r>
          <a:endParaRPr lang="tr-TR" sz="1000" dirty="0"/>
        </a:p>
      </dgm:t>
    </dgm:pt>
    <dgm:pt modelId="{6214C6D8-2F71-4B91-9173-F3B14DA360C2}" type="parTrans" cxnId="{B668EF52-2FD0-43A6-8860-C390CC4D790E}">
      <dgm:prSet/>
      <dgm:spPr/>
      <dgm:t>
        <a:bodyPr/>
        <a:lstStyle/>
        <a:p>
          <a:endParaRPr lang="tr-TR" sz="1000"/>
        </a:p>
      </dgm:t>
    </dgm:pt>
    <dgm:pt modelId="{7AC7FE8B-B45D-4210-ABF9-C372DA26ED11}" type="sibTrans" cxnId="{B668EF52-2FD0-43A6-8860-C390CC4D790E}">
      <dgm:prSet/>
      <dgm:spPr/>
      <dgm:t>
        <a:bodyPr/>
        <a:lstStyle/>
        <a:p>
          <a:endParaRPr lang="tr-TR" sz="1000"/>
        </a:p>
      </dgm:t>
    </dgm:pt>
    <dgm:pt modelId="{F4A0DC78-F20F-4D38-B90D-0F75B7142A98}">
      <dgm:prSet phldrT="[Metin]" custT="1"/>
      <dgm:spPr/>
      <dgm:t>
        <a:bodyPr/>
        <a:lstStyle/>
        <a:p>
          <a:r>
            <a:rPr lang="tr-TR" sz="1000" dirty="0" smtClean="0"/>
            <a:t>Dosya teslimi</a:t>
          </a:r>
          <a:endParaRPr lang="tr-TR" sz="1000" dirty="0"/>
        </a:p>
      </dgm:t>
    </dgm:pt>
    <dgm:pt modelId="{B42EB488-23EB-4016-9EF4-209AFF2F2F73}" type="parTrans" cxnId="{94EDD25E-299F-4ED8-958E-79504205C31B}">
      <dgm:prSet/>
      <dgm:spPr/>
      <dgm:t>
        <a:bodyPr/>
        <a:lstStyle/>
        <a:p>
          <a:endParaRPr lang="tr-TR" sz="1000"/>
        </a:p>
      </dgm:t>
    </dgm:pt>
    <dgm:pt modelId="{9A248CF5-F6BD-4759-8E0C-83C2865615EC}" type="sibTrans" cxnId="{94EDD25E-299F-4ED8-958E-79504205C31B}">
      <dgm:prSet/>
      <dgm:spPr/>
      <dgm:t>
        <a:bodyPr/>
        <a:lstStyle/>
        <a:p>
          <a:endParaRPr lang="tr-TR" sz="1000"/>
        </a:p>
      </dgm:t>
    </dgm:pt>
    <dgm:pt modelId="{642299BF-264D-4F21-BAB1-D22495B2F925}">
      <dgm:prSet phldrT="[Metin]" custT="1"/>
      <dgm:spPr/>
      <dgm:t>
        <a:bodyPr/>
        <a:lstStyle/>
        <a:p>
          <a:r>
            <a:rPr lang="tr-TR" sz="1000" dirty="0" smtClean="0"/>
            <a:t>Sözleşme</a:t>
          </a:r>
          <a:endParaRPr lang="tr-TR" sz="1000" dirty="0"/>
        </a:p>
      </dgm:t>
    </dgm:pt>
    <dgm:pt modelId="{8C9BE9B3-FF69-42A1-A915-C5D33CD764FC}" type="parTrans" cxnId="{7EC088E7-C385-4E71-9F98-1DB1282E865C}">
      <dgm:prSet/>
      <dgm:spPr/>
      <dgm:t>
        <a:bodyPr/>
        <a:lstStyle/>
        <a:p>
          <a:endParaRPr lang="tr-TR" sz="1000"/>
        </a:p>
      </dgm:t>
    </dgm:pt>
    <dgm:pt modelId="{6B4B176F-03F6-4E79-9145-83A05F826F74}" type="sibTrans" cxnId="{7EC088E7-C385-4E71-9F98-1DB1282E865C}">
      <dgm:prSet/>
      <dgm:spPr/>
      <dgm:t>
        <a:bodyPr/>
        <a:lstStyle/>
        <a:p>
          <a:endParaRPr lang="tr-TR" sz="1000"/>
        </a:p>
      </dgm:t>
    </dgm:pt>
    <dgm:pt modelId="{1166ACA6-1FDB-4E41-9F6D-0CF7B217039E}">
      <dgm:prSet phldrT="[Metin]" custT="1"/>
      <dgm:spPr/>
      <dgm:t>
        <a:bodyPr/>
        <a:lstStyle/>
        <a:p>
          <a:r>
            <a:rPr lang="tr-TR" sz="1000" dirty="0" smtClean="0"/>
            <a:t>OLS ilk sınav</a:t>
          </a:r>
          <a:endParaRPr lang="tr-TR" sz="1000" dirty="0"/>
        </a:p>
      </dgm:t>
    </dgm:pt>
    <dgm:pt modelId="{1CB9CBE0-7150-4744-82C1-B10CF85282B9}" type="parTrans" cxnId="{CB72514D-2CA7-4286-94AD-D91396232A91}">
      <dgm:prSet/>
      <dgm:spPr/>
      <dgm:t>
        <a:bodyPr/>
        <a:lstStyle/>
        <a:p>
          <a:endParaRPr lang="tr-TR" sz="1000"/>
        </a:p>
      </dgm:t>
    </dgm:pt>
    <dgm:pt modelId="{598FF769-1603-4BB5-B5C5-3861CAE8CD14}" type="sibTrans" cxnId="{CB72514D-2CA7-4286-94AD-D91396232A91}">
      <dgm:prSet/>
      <dgm:spPr/>
      <dgm:t>
        <a:bodyPr/>
        <a:lstStyle/>
        <a:p>
          <a:endParaRPr lang="tr-TR" sz="1000"/>
        </a:p>
      </dgm:t>
    </dgm:pt>
    <dgm:pt modelId="{6CAD1E3A-44E6-4ADC-93B0-6A41BB1789BD}">
      <dgm:prSet phldrT="[Metin]" custT="1"/>
      <dgm:spPr/>
      <dgm:t>
        <a:bodyPr/>
        <a:lstStyle/>
        <a:p>
          <a:r>
            <a:rPr lang="tr-TR" sz="1000" dirty="0" smtClean="0"/>
            <a:t>Hibe</a:t>
          </a:r>
          <a:endParaRPr lang="tr-TR" sz="1000" dirty="0"/>
        </a:p>
      </dgm:t>
    </dgm:pt>
    <dgm:pt modelId="{79EBEA34-0DE4-4CC1-98B8-8138139EAD8D}" type="parTrans" cxnId="{0F237102-CA94-4485-83AD-274C8638804E}">
      <dgm:prSet/>
      <dgm:spPr/>
      <dgm:t>
        <a:bodyPr/>
        <a:lstStyle/>
        <a:p>
          <a:endParaRPr lang="tr-TR" sz="1000"/>
        </a:p>
      </dgm:t>
    </dgm:pt>
    <dgm:pt modelId="{52C1925B-7C95-4256-B036-C0275BE8476A}" type="sibTrans" cxnId="{0F237102-CA94-4485-83AD-274C8638804E}">
      <dgm:prSet/>
      <dgm:spPr/>
      <dgm:t>
        <a:bodyPr/>
        <a:lstStyle/>
        <a:p>
          <a:endParaRPr lang="tr-TR" sz="1000"/>
        </a:p>
      </dgm:t>
    </dgm:pt>
    <dgm:pt modelId="{0D6571A9-54AC-4E09-8988-1063490B1625}">
      <dgm:prSet phldrT="[Metin]" custT="1"/>
      <dgm:spPr/>
      <dgm:t>
        <a:bodyPr/>
        <a:lstStyle/>
        <a:p>
          <a:r>
            <a:rPr lang="tr-TR" sz="1000" dirty="0" smtClean="0"/>
            <a:t>Seyahat</a:t>
          </a:r>
          <a:endParaRPr lang="tr-TR" sz="1000" dirty="0"/>
        </a:p>
      </dgm:t>
    </dgm:pt>
    <dgm:pt modelId="{4144F2E2-8C27-4C1B-A6CA-99554E23F66F}" type="parTrans" cxnId="{90A58334-B5FD-421F-B50F-2D6FDBE6FF4B}">
      <dgm:prSet/>
      <dgm:spPr/>
      <dgm:t>
        <a:bodyPr/>
        <a:lstStyle/>
        <a:p>
          <a:endParaRPr lang="tr-TR" sz="1000"/>
        </a:p>
      </dgm:t>
    </dgm:pt>
    <dgm:pt modelId="{9C7255C6-FC4C-40A7-B48A-FE8265B1B3EB}" type="sibTrans" cxnId="{90A58334-B5FD-421F-B50F-2D6FDBE6FF4B}">
      <dgm:prSet/>
      <dgm:spPr/>
      <dgm:t>
        <a:bodyPr/>
        <a:lstStyle/>
        <a:p>
          <a:endParaRPr lang="tr-TR" sz="1000"/>
        </a:p>
      </dgm:t>
    </dgm:pt>
    <dgm:pt modelId="{A5E3F4CF-7241-4E55-97E4-6D560BBB6568}">
      <dgm:prSet phldrT="[Metin]" custT="1"/>
      <dgm:spPr/>
      <dgm:t>
        <a:bodyPr/>
        <a:lstStyle/>
        <a:p>
          <a:r>
            <a:rPr lang="tr-TR" sz="1000" dirty="0" smtClean="0"/>
            <a:t>Faaliyeti gerçekleştirme</a:t>
          </a:r>
          <a:endParaRPr lang="tr-TR" sz="1000" dirty="0"/>
        </a:p>
      </dgm:t>
    </dgm:pt>
    <dgm:pt modelId="{87AB8DBB-DE47-4830-9A58-8DEBFF850135}" type="parTrans" cxnId="{90C0670B-AEB5-4101-9BB8-FD2F0A4D87A7}">
      <dgm:prSet/>
      <dgm:spPr/>
      <dgm:t>
        <a:bodyPr/>
        <a:lstStyle/>
        <a:p>
          <a:endParaRPr lang="tr-TR" sz="1000"/>
        </a:p>
      </dgm:t>
    </dgm:pt>
    <dgm:pt modelId="{3CA444C2-2947-4545-8AD3-352B3A1A2329}" type="sibTrans" cxnId="{90C0670B-AEB5-4101-9BB8-FD2F0A4D87A7}">
      <dgm:prSet/>
      <dgm:spPr/>
      <dgm:t>
        <a:bodyPr/>
        <a:lstStyle/>
        <a:p>
          <a:endParaRPr lang="tr-TR" sz="1000"/>
        </a:p>
      </dgm:t>
    </dgm:pt>
    <dgm:pt modelId="{3A106D00-34FA-4EB1-A1DB-4FFB7992FD82}">
      <dgm:prSet phldrT="[Metin]" custT="1"/>
      <dgm:spPr/>
      <dgm:t>
        <a:bodyPr/>
        <a:lstStyle/>
        <a:p>
          <a:r>
            <a:rPr lang="tr-TR" sz="1000" dirty="0" smtClean="0"/>
            <a:t>Evrak hazırlığı</a:t>
          </a:r>
          <a:endParaRPr lang="tr-TR" sz="1000" dirty="0"/>
        </a:p>
      </dgm:t>
    </dgm:pt>
    <dgm:pt modelId="{B375BEA0-D39D-4C10-8D09-BD55BC7B520D}" type="parTrans" cxnId="{6BC9EE83-BE0E-4474-9440-34FA50140F4F}">
      <dgm:prSet/>
      <dgm:spPr/>
      <dgm:t>
        <a:bodyPr/>
        <a:lstStyle/>
        <a:p>
          <a:endParaRPr lang="tr-TR" sz="1000"/>
        </a:p>
      </dgm:t>
    </dgm:pt>
    <dgm:pt modelId="{4B1E4E5D-7EBD-4207-B9E9-24F0314DCAED}" type="sibTrans" cxnId="{6BC9EE83-BE0E-4474-9440-34FA50140F4F}">
      <dgm:prSet/>
      <dgm:spPr/>
      <dgm:t>
        <a:bodyPr/>
        <a:lstStyle/>
        <a:p>
          <a:endParaRPr lang="tr-TR" sz="1000"/>
        </a:p>
      </dgm:t>
    </dgm:pt>
    <dgm:pt modelId="{9B2E3241-2187-44D1-89AC-131ECEF98FE5}">
      <dgm:prSet phldrT="[Metin]" custT="1"/>
      <dgm:spPr/>
      <dgm:t>
        <a:bodyPr/>
        <a:lstStyle/>
        <a:p>
          <a:r>
            <a:rPr lang="tr-TR" sz="1000" dirty="0" smtClean="0"/>
            <a:t>Faaliyetin sonlanması</a:t>
          </a:r>
          <a:endParaRPr lang="tr-TR" sz="1000" dirty="0"/>
        </a:p>
      </dgm:t>
    </dgm:pt>
    <dgm:pt modelId="{9697D943-9BCC-40F8-8909-116C13B91113}" type="parTrans" cxnId="{0F3E97EF-760F-4CAF-9BDF-8750166945CA}">
      <dgm:prSet/>
      <dgm:spPr/>
      <dgm:t>
        <a:bodyPr/>
        <a:lstStyle/>
        <a:p>
          <a:endParaRPr lang="tr-TR" sz="1000"/>
        </a:p>
      </dgm:t>
    </dgm:pt>
    <dgm:pt modelId="{AB625E20-E735-4D3C-A85F-FE70D1D8B867}" type="sibTrans" cxnId="{0F3E97EF-760F-4CAF-9BDF-8750166945CA}">
      <dgm:prSet/>
      <dgm:spPr/>
      <dgm:t>
        <a:bodyPr/>
        <a:lstStyle/>
        <a:p>
          <a:endParaRPr lang="tr-TR" sz="1000"/>
        </a:p>
      </dgm:t>
    </dgm:pt>
    <dgm:pt modelId="{AC95C935-6CA1-4183-AD70-10CEE0632C12}">
      <dgm:prSet phldrT="[Metin]" custT="1"/>
      <dgm:spPr/>
      <dgm:t>
        <a:bodyPr/>
        <a:lstStyle/>
        <a:p>
          <a:r>
            <a:rPr lang="tr-TR" sz="1000" dirty="0" smtClean="0"/>
            <a:t>Alınması gereken evraklar</a:t>
          </a:r>
          <a:endParaRPr lang="tr-TR" sz="1000" dirty="0"/>
        </a:p>
      </dgm:t>
    </dgm:pt>
    <dgm:pt modelId="{8FD00950-1105-4A9C-A1CF-4CD1C98E6E97}" type="parTrans" cxnId="{695AB811-5D56-4D80-8CB8-A76FC5A606B0}">
      <dgm:prSet/>
      <dgm:spPr/>
      <dgm:t>
        <a:bodyPr/>
        <a:lstStyle/>
        <a:p>
          <a:endParaRPr lang="tr-TR" sz="1000"/>
        </a:p>
      </dgm:t>
    </dgm:pt>
    <dgm:pt modelId="{ACA5335D-EE08-45AF-96AA-A026FB14FB36}" type="sibTrans" cxnId="{695AB811-5D56-4D80-8CB8-A76FC5A606B0}">
      <dgm:prSet/>
      <dgm:spPr/>
      <dgm:t>
        <a:bodyPr/>
        <a:lstStyle/>
        <a:p>
          <a:endParaRPr lang="tr-TR" sz="1000"/>
        </a:p>
      </dgm:t>
    </dgm:pt>
    <dgm:pt modelId="{EB73E9E0-9BE0-425B-A82F-AA119AA319D4}">
      <dgm:prSet phldrT="[Metin]" custT="1"/>
      <dgm:spPr/>
      <dgm:t>
        <a:bodyPr/>
        <a:lstStyle/>
        <a:p>
          <a:r>
            <a:rPr lang="tr-TR" sz="1000" dirty="0" smtClean="0"/>
            <a:t>Dosya teslimi</a:t>
          </a:r>
          <a:endParaRPr lang="tr-TR" sz="1000" dirty="0"/>
        </a:p>
      </dgm:t>
    </dgm:pt>
    <dgm:pt modelId="{CC47241F-F98D-43AC-BC2E-7756BB569E53}" type="parTrans" cxnId="{7EA3B023-3457-495E-82A2-FA683E39DD8D}">
      <dgm:prSet/>
      <dgm:spPr/>
      <dgm:t>
        <a:bodyPr/>
        <a:lstStyle/>
        <a:p>
          <a:endParaRPr lang="tr-TR" sz="1000"/>
        </a:p>
      </dgm:t>
    </dgm:pt>
    <dgm:pt modelId="{EEC9F355-31C3-441E-ACE4-921F36582E51}" type="sibTrans" cxnId="{7EA3B023-3457-495E-82A2-FA683E39DD8D}">
      <dgm:prSet/>
      <dgm:spPr/>
      <dgm:t>
        <a:bodyPr/>
        <a:lstStyle/>
        <a:p>
          <a:endParaRPr lang="tr-TR" sz="1000"/>
        </a:p>
      </dgm:t>
    </dgm:pt>
    <dgm:pt modelId="{FD6D62DA-1733-4188-B784-82DC71A6D11D}">
      <dgm:prSet phldrT="[Metin]" custT="1"/>
      <dgm:spPr/>
      <dgm:t>
        <a:bodyPr/>
        <a:lstStyle/>
        <a:p>
          <a:r>
            <a:rPr lang="tr-TR" sz="1000" dirty="0" smtClean="0"/>
            <a:t>OLS ikinci sınav</a:t>
          </a:r>
          <a:endParaRPr lang="tr-TR" sz="1000" dirty="0"/>
        </a:p>
      </dgm:t>
    </dgm:pt>
    <dgm:pt modelId="{EB9EE8FE-6E58-4AF9-82E6-1F9698C47DB4}" type="parTrans" cxnId="{14FCF1B9-2FA0-483E-A937-34833D6DF60C}">
      <dgm:prSet/>
      <dgm:spPr/>
      <dgm:t>
        <a:bodyPr/>
        <a:lstStyle/>
        <a:p>
          <a:endParaRPr lang="tr-TR" sz="1000"/>
        </a:p>
      </dgm:t>
    </dgm:pt>
    <dgm:pt modelId="{2C52F982-8089-41B2-8E48-0295589375D2}" type="sibTrans" cxnId="{14FCF1B9-2FA0-483E-A937-34833D6DF60C}">
      <dgm:prSet/>
      <dgm:spPr/>
      <dgm:t>
        <a:bodyPr/>
        <a:lstStyle/>
        <a:p>
          <a:endParaRPr lang="tr-TR" sz="1000"/>
        </a:p>
      </dgm:t>
    </dgm:pt>
    <dgm:pt modelId="{9BDFB48C-6F02-469A-B2A7-3FB53290F789}">
      <dgm:prSet phldrT="[Metin]" custT="1"/>
      <dgm:spPr/>
      <dgm:t>
        <a:bodyPr/>
        <a:lstStyle/>
        <a:p>
          <a:r>
            <a:rPr lang="tr-TR" sz="1000" dirty="0" smtClean="0"/>
            <a:t>Sistem kaydı</a:t>
          </a:r>
          <a:endParaRPr lang="tr-TR" sz="1000" dirty="0"/>
        </a:p>
      </dgm:t>
    </dgm:pt>
    <dgm:pt modelId="{7D1DCC02-D56C-4AF7-BD24-3B4B2C6E85DF}" type="parTrans" cxnId="{CF95ADA3-4360-4D6C-8630-8AE3A4E6229C}">
      <dgm:prSet/>
      <dgm:spPr/>
      <dgm:t>
        <a:bodyPr/>
        <a:lstStyle/>
        <a:p>
          <a:endParaRPr lang="tr-TR" sz="1000"/>
        </a:p>
      </dgm:t>
    </dgm:pt>
    <dgm:pt modelId="{9897FE47-BADF-481C-8CEC-68EE050702FD}" type="sibTrans" cxnId="{CF95ADA3-4360-4D6C-8630-8AE3A4E6229C}">
      <dgm:prSet/>
      <dgm:spPr/>
      <dgm:t>
        <a:bodyPr/>
        <a:lstStyle/>
        <a:p>
          <a:endParaRPr lang="tr-TR" sz="1000"/>
        </a:p>
      </dgm:t>
    </dgm:pt>
    <dgm:pt modelId="{79269CFD-A0F8-4F94-9816-56C0C43E05A3}">
      <dgm:prSet phldrT="[Metin]" custT="1"/>
      <dgm:spPr/>
      <dgm:t>
        <a:bodyPr/>
        <a:lstStyle/>
        <a:p>
          <a:r>
            <a:rPr lang="tr-TR" sz="1000" dirty="0" smtClean="0"/>
            <a:t>Çevrim içi anket</a:t>
          </a:r>
          <a:endParaRPr lang="tr-TR" sz="1000" dirty="0"/>
        </a:p>
      </dgm:t>
    </dgm:pt>
    <dgm:pt modelId="{6E5A1A56-BFC7-4CA4-B328-47674586C592}" type="parTrans" cxnId="{0EC9658D-8D5F-46F3-BAAC-D8D4C54C7C17}">
      <dgm:prSet/>
      <dgm:spPr/>
      <dgm:t>
        <a:bodyPr/>
        <a:lstStyle/>
        <a:p>
          <a:endParaRPr lang="tr-TR" sz="1000"/>
        </a:p>
      </dgm:t>
    </dgm:pt>
    <dgm:pt modelId="{C9169FCF-59FD-47A6-B9ED-1E9BBD10B41E}" type="sibTrans" cxnId="{0EC9658D-8D5F-46F3-BAAC-D8D4C54C7C17}">
      <dgm:prSet/>
      <dgm:spPr/>
      <dgm:t>
        <a:bodyPr/>
        <a:lstStyle/>
        <a:p>
          <a:endParaRPr lang="tr-TR" sz="1000"/>
        </a:p>
      </dgm:t>
    </dgm:pt>
    <dgm:pt modelId="{0E4B3A89-B009-4AE3-8092-EFC9A7B0852A}">
      <dgm:prSet phldrT="[Metin]" custT="1"/>
      <dgm:spPr/>
      <dgm:t>
        <a:bodyPr/>
        <a:lstStyle/>
        <a:p>
          <a:r>
            <a:rPr lang="tr-TR" sz="1000" dirty="0" smtClean="0"/>
            <a:t>Dosya teslimi</a:t>
          </a:r>
          <a:endParaRPr lang="tr-TR" sz="1000" dirty="0"/>
        </a:p>
      </dgm:t>
    </dgm:pt>
    <dgm:pt modelId="{25B2A78C-F1F8-49D9-8251-5432E43A655F}" type="parTrans" cxnId="{8DCB07E3-4A72-4FD2-B302-6F6B3C978559}">
      <dgm:prSet/>
      <dgm:spPr/>
      <dgm:t>
        <a:bodyPr/>
        <a:lstStyle/>
        <a:p>
          <a:endParaRPr lang="tr-TR" sz="1000"/>
        </a:p>
      </dgm:t>
    </dgm:pt>
    <dgm:pt modelId="{20AC5430-C8CF-46A3-813B-C301F249B24D}" type="sibTrans" cxnId="{8DCB07E3-4A72-4FD2-B302-6F6B3C978559}">
      <dgm:prSet/>
      <dgm:spPr/>
      <dgm:t>
        <a:bodyPr/>
        <a:lstStyle/>
        <a:p>
          <a:endParaRPr lang="tr-TR" sz="1000"/>
        </a:p>
      </dgm:t>
    </dgm:pt>
    <dgm:pt modelId="{FC16B337-BC4C-4A8E-B359-71C7DF5A172C}">
      <dgm:prSet phldrT="[Metin]" custT="1"/>
      <dgm:spPr/>
      <dgm:t>
        <a:bodyPr/>
        <a:lstStyle/>
        <a:p>
          <a:r>
            <a:rPr lang="tr-TR" sz="1000" dirty="0" smtClean="0"/>
            <a:t>Kalan hibenin ödenmesi</a:t>
          </a:r>
          <a:endParaRPr lang="tr-TR" sz="1000" dirty="0"/>
        </a:p>
      </dgm:t>
    </dgm:pt>
    <dgm:pt modelId="{9BBEFA0B-DA03-436A-B50F-639E45322852}" type="parTrans" cxnId="{ACF72CDE-468F-41A2-A249-F559066F9E04}">
      <dgm:prSet/>
      <dgm:spPr/>
      <dgm:t>
        <a:bodyPr/>
        <a:lstStyle/>
        <a:p>
          <a:endParaRPr lang="tr-TR" sz="1000"/>
        </a:p>
      </dgm:t>
    </dgm:pt>
    <dgm:pt modelId="{A759F366-0424-4354-BD09-29F4ABDB779B}" type="sibTrans" cxnId="{ACF72CDE-468F-41A2-A249-F559066F9E04}">
      <dgm:prSet/>
      <dgm:spPr/>
      <dgm:t>
        <a:bodyPr/>
        <a:lstStyle/>
        <a:p>
          <a:endParaRPr lang="tr-TR" sz="1000"/>
        </a:p>
      </dgm:t>
    </dgm:pt>
    <dgm:pt modelId="{6BC75CDC-F658-4632-A1AC-9A532581C026}" type="pres">
      <dgm:prSet presAssocID="{971792FF-09E7-4C7F-ADF4-2EAA909FD6BE}" presName="diagram" presStyleCnt="0">
        <dgm:presLayoutVars>
          <dgm:dir/>
          <dgm:resizeHandles/>
        </dgm:presLayoutVars>
      </dgm:prSet>
      <dgm:spPr/>
    </dgm:pt>
    <dgm:pt modelId="{23134201-5C6A-4BFE-BD68-9F97F7D9A0FA}" type="pres">
      <dgm:prSet presAssocID="{C29A7F3B-7660-4FA0-89CE-C59D3D10D097}" presName="firstNode" presStyleLbl="node1" presStyleIdx="0" presStyleCnt="17">
        <dgm:presLayoutVars>
          <dgm:bulletEnabled val="1"/>
        </dgm:presLayoutVars>
      </dgm:prSet>
      <dgm:spPr/>
      <dgm:t>
        <a:bodyPr/>
        <a:lstStyle/>
        <a:p>
          <a:endParaRPr lang="tr-TR"/>
        </a:p>
      </dgm:t>
    </dgm:pt>
    <dgm:pt modelId="{7B541BA4-07EB-45AB-8EEF-801BBE9F4A55}" type="pres">
      <dgm:prSet presAssocID="{ACAFBEBD-E6FD-4928-A39B-CA8775B65883}" presName="sibTrans" presStyleLbl="sibTrans2D1" presStyleIdx="0" presStyleCnt="16"/>
      <dgm:spPr/>
      <dgm:t>
        <a:bodyPr/>
        <a:lstStyle/>
        <a:p>
          <a:endParaRPr lang="tr-TR"/>
        </a:p>
      </dgm:t>
    </dgm:pt>
    <dgm:pt modelId="{4CF277EE-8DD4-4FC8-8CC5-E4075F03F394}" type="pres">
      <dgm:prSet presAssocID="{33D6D3E5-6726-41E6-97FA-0DE56BE36112}" presName="middleNode" presStyleCnt="0"/>
      <dgm:spPr/>
    </dgm:pt>
    <dgm:pt modelId="{01CD9BCC-59FC-41C8-A3DE-B6A4459533CB}" type="pres">
      <dgm:prSet presAssocID="{33D6D3E5-6726-41E6-97FA-0DE56BE36112}" presName="padding" presStyleLbl="node1" presStyleIdx="0" presStyleCnt="17"/>
      <dgm:spPr/>
    </dgm:pt>
    <dgm:pt modelId="{7B2A80C8-4730-4C0A-B6CC-24D94CD8B01A}" type="pres">
      <dgm:prSet presAssocID="{33D6D3E5-6726-41E6-97FA-0DE56BE36112}" presName="shape" presStyleLbl="node1" presStyleIdx="1" presStyleCnt="17">
        <dgm:presLayoutVars>
          <dgm:bulletEnabled val="1"/>
        </dgm:presLayoutVars>
      </dgm:prSet>
      <dgm:spPr/>
      <dgm:t>
        <a:bodyPr/>
        <a:lstStyle/>
        <a:p>
          <a:endParaRPr lang="tr-TR"/>
        </a:p>
      </dgm:t>
    </dgm:pt>
    <dgm:pt modelId="{128BE38E-D895-490D-91D0-4F1B9F00DFBA}" type="pres">
      <dgm:prSet presAssocID="{7AC7FE8B-B45D-4210-ABF9-C372DA26ED11}" presName="sibTrans" presStyleLbl="sibTrans2D1" presStyleIdx="1" presStyleCnt="16"/>
      <dgm:spPr/>
      <dgm:t>
        <a:bodyPr/>
        <a:lstStyle/>
        <a:p>
          <a:endParaRPr lang="tr-TR"/>
        </a:p>
      </dgm:t>
    </dgm:pt>
    <dgm:pt modelId="{6E7D223E-6BB2-426A-B449-A132C201C2E3}" type="pres">
      <dgm:prSet presAssocID="{F4A0DC78-F20F-4D38-B90D-0F75B7142A98}" presName="middleNode" presStyleCnt="0"/>
      <dgm:spPr/>
    </dgm:pt>
    <dgm:pt modelId="{85A984F0-D503-4A70-8278-544D3177DB72}" type="pres">
      <dgm:prSet presAssocID="{F4A0DC78-F20F-4D38-B90D-0F75B7142A98}" presName="padding" presStyleLbl="node1" presStyleIdx="1" presStyleCnt="17"/>
      <dgm:spPr/>
    </dgm:pt>
    <dgm:pt modelId="{07A5935A-DE20-4EDA-A2BE-6FAE2C74DB60}" type="pres">
      <dgm:prSet presAssocID="{F4A0DC78-F20F-4D38-B90D-0F75B7142A98}" presName="shape" presStyleLbl="node1" presStyleIdx="2" presStyleCnt="17">
        <dgm:presLayoutVars>
          <dgm:bulletEnabled val="1"/>
        </dgm:presLayoutVars>
      </dgm:prSet>
      <dgm:spPr/>
      <dgm:t>
        <a:bodyPr/>
        <a:lstStyle/>
        <a:p>
          <a:endParaRPr lang="tr-TR"/>
        </a:p>
      </dgm:t>
    </dgm:pt>
    <dgm:pt modelId="{8B3DBFC0-82CD-484C-89F6-D8CEB5E2A8B7}" type="pres">
      <dgm:prSet presAssocID="{9A248CF5-F6BD-4759-8E0C-83C2865615EC}" presName="sibTrans" presStyleLbl="sibTrans2D1" presStyleIdx="2" presStyleCnt="16"/>
      <dgm:spPr/>
      <dgm:t>
        <a:bodyPr/>
        <a:lstStyle/>
        <a:p>
          <a:endParaRPr lang="tr-TR"/>
        </a:p>
      </dgm:t>
    </dgm:pt>
    <dgm:pt modelId="{4E9B63EA-18DA-4DA6-9B42-D183EFAED69B}" type="pres">
      <dgm:prSet presAssocID="{642299BF-264D-4F21-BAB1-D22495B2F925}" presName="middleNode" presStyleCnt="0"/>
      <dgm:spPr/>
    </dgm:pt>
    <dgm:pt modelId="{BC9A74F3-AFFC-4948-A44B-C2F31FFF8896}" type="pres">
      <dgm:prSet presAssocID="{642299BF-264D-4F21-BAB1-D22495B2F925}" presName="padding" presStyleLbl="node1" presStyleIdx="2" presStyleCnt="17"/>
      <dgm:spPr/>
    </dgm:pt>
    <dgm:pt modelId="{6ABB1C2D-F43F-4F0D-9E3E-263E8B6FB4C5}" type="pres">
      <dgm:prSet presAssocID="{642299BF-264D-4F21-BAB1-D22495B2F925}" presName="shape" presStyleLbl="node1" presStyleIdx="3" presStyleCnt="17">
        <dgm:presLayoutVars>
          <dgm:bulletEnabled val="1"/>
        </dgm:presLayoutVars>
      </dgm:prSet>
      <dgm:spPr/>
      <dgm:t>
        <a:bodyPr/>
        <a:lstStyle/>
        <a:p>
          <a:endParaRPr lang="tr-TR"/>
        </a:p>
      </dgm:t>
    </dgm:pt>
    <dgm:pt modelId="{BAA64179-5E85-4C55-ADA4-5DC8FD768D6A}" type="pres">
      <dgm:prSet presAssocID="{6B4B176F-03F6-4E79-9145-83A05F826F74}" presName="sibTrans" presStyleLbl="sibTrans2D1" presStyleIdx="3" presStyleCnt="16"/>
      <dgm:spPr/>
      <dgm:t>
        <a:bodyPr/>
        <a:lstStyle/>
        <a:p>
          <a:endParaRPr lang="tr-TR"/>
        </a:p>
      </dgm:t>
    </dgm:pt>
    <dgm:pt modelId="{D19F023C-6455-4BF3-9893-BD29491AD172}" type="pres">
      <dgm:prSet presAssocID="{1166ACA6-1FDB-4E41-9F6D-0CF7B217039E}" presName="middleNode" presStyleCnt="0"/>
      <dgm:spPr/>
    </dgm:pt>
    <dgm:pt modelId="{BB397BA0-7E56-447B-876E-36331424A579}" type="pres">
      <dgm:prSet presAssocID="{1166ACA6-1FDB-4E41-9F6D-0CF7B217039E}" presName="padding" presStyleLbl="node1" presStyleIdx="3" presStyleCnt="17"/>
      <dgm:spPr/>
    </dgm:pt>
    <dgm:pt modelId="{8892B8C9-6734-4D54-A192-BA9B39B18099}" type="pres">
      <dgm:prSet presAssocID="{1166ACA6-1FDB-4E41-9F6D-0CF7B217039E}" presName="shape" presStyleLbl="node1" presStyleIdx="4" presStyleCnt="17">
        <dgm:presLayoutVars>
          <dgm:bulletEnabled val="1"/>
        </dgm:presLayoutVars>
      </dgm:prSet>
      <dgm:spPr/>
      <dgm:t>
        <a:bodyPr/>
        <a:lstStyle/>
        <a:p>
          <a:endParaRPr lang="tr-TR"/>
        </a:p>
      </dgm:t>
    </dgm:pt>
    <dgm:pt modelId="{EFE99520-B793-4542-9AF2-39F66452AD43}" type="pres">
      <dgm:prSet presAssocID="{598FF769-1603-4BB5-B5C5-3861CAE8CD14}" presName="sibTrans" presStyleLbl="sibTrans2D1" presStyleIdx="4" presStyleCnt="16"/>
      <dgm:spPr/>
      <dgm:t>
        <a:bodyPr/>
        <a:lstStyle/>
        <a:p>
          <a:endParaRPr lang="tr-TR"/>
        </a:p>
      </dgm:t>
    </dgm:pt>
    <dgm:pt modelId="{4B06A00C-5B1A-4B2A-BF9E-E62D4103562E}" type="pres">
      <dgm:prSet presAssocID="{6CAD1E3A-44E6-4ADC-93B0-6A41BB1789BD}" presName="middleNode" presStyleCnt="0"/>
      <dgm:spPr/>
    </dgm:pt>
    <dgm:pt modelId="{27E4CE7B-C1D8-4248-B8A2-B5FC8B93A551}" type="pres">
      <dgm:prSet presAssocID="{6CAD1E3A-44E6-4ADC-93B0-6A41BB1789BD}" presName="padding" presStyleLbl="node1" presStyleIdx="4" presStyleCnt="17"/>
      <dgm:spPr/>
    </dgm:pt>
    <dgm:pt modelId="{91BCBA9E-4210-4C2C-8A6A-C0FCAB983B6C}" type="pres">
      <dgm:prSet presAssocID="{6CAD1E3A-44E6-4ADC-93B0-6A41BB1789BD}" presName="shape" presStyleLbl="node1" presStyleIdx="5" presStyleCnt="17">
        <dgm:presLayoutVars>
          <dgm:bulletEnabled val="1"/>
        </dgm:presLayoutVars>
      </dgm:prSet>
      <dgm:spPr/>
      <dgm:t>
        <a:bodyPr/>
        <a:lstStyle/>
        <a:p>
          <a:endParaRPr lang="tr-TR"/>
        </a:p>
      </dgm:t>
    </dgm:pt>
    <dgm:pt modelId="{75B8ACE3-B27F-4E72-8D2C-610BFCAA1013}" type="pres">
      <dgm:prSet presAssocID="{52C1925B-7C95-4256-B036-C0275BE8476A}" presName="sibTrans" presStyleLbl="sibTrans2D1" presStyleIdx="5" presStyleCnt="16"/>
      <dgm:spPr/>
      <dgm:t>
        <a:bodyPr/>
        <a:lstStyle/>
        <a:p>
          <a:endParaRPr lang="tr-TR"/>
        </a:p>
      </dgm:t>
    </dgm:pt>
    <dgm:pt modelId="{AA5F4D22-E39B-43DB-BABB-BCE3567D6B1B}" type="pres">
      <dgm:prSet presAssocID="{0D6571A9-54AC-4E09-8988-1063490B1625}" presName="middleNode" presStyleCnt="0"/>
      <dgm:spPr/>
    </dgm:pt>
    <dgm:pt modelId="{B4B364C4-33DF-4C92-AB1B-3FADAC64CA84}" type="pres">
      <dgm:prSet presAssocID="{0D6571A9-54AC-4E09-8988-1063490B1625}" presName="padding" presStyleLbl="node1" presStyleIdx="5" presStyleCnt="17"/>
      <dgm:spPr/>
    </dgm:pt>
    <dgm:pt modelId="{F606A345-CFD6-4F79-97EE-3DB9F2E373E5}" type="pres">
      <dgm:prSet presAssocID="{0D6571A9-54AC-4E09-8988-1063490B1625}" presName="shape" presStyleLbl="node1" presStyleIdx="6" presStyleCnt="17">
        <dgm:presLayoutVars>
          <dgm:bulletEnabled val="1"/>
        </dgm:presLayoutVars>
      </dgm:prSet>
      <dgm:spPr/>
      <dgm:t>
        <a:bodyPr/>
        <a:lstStyle/>
        <a:p>
          <a:endParaRPr lang="tr-TR"/>
        </a:p>
      </dgm:t>
    </dgm:pt>
    <dgm:pt modelId="{AFF953E2-9D6C-4FB8-9F33-B6151ACB5571}" type="pres">
      <dgm:prSet presAssocID="{9C7255C6-FC4C-40A7-B48A-FE8265B1B3EB}" presName="sibTrans" presStyleLbl="sibTrans2D1" presStyleIdx="6" presStyleCnt="16"/>
      <dgm:spPr/>
      <dgm:t>
        <a:bodyPr/>
        <a:lstStyle/>
        <a:p>
          <a:endParaRPr lang="tr-TR"/>
        </a:p>
      </dgm:t>
    </dgm:pt>
    <dgm:pt modelId="{E2789769-7B7C-4EFA-92C8-2853D616F300}" type="pres">
      <dgm:prSet presAssocID="{A5E3F4CF-7241-4E55-97E4-6D560BBB6568}" presName="middleNode" presStyleCnt="0"/>
      <dgm:spPr/>
    </dgm:pt>
    <dgm:pt modelId="{C9C1CCBD-CB3A-4507-AA7F-943B5AB53D0D}" type="pres">
      <dgm:prSet presAssocID="{A5E3F4CF-7241-4E55-97E4-6D560BBB6568}" presName="padding" presStyleLbl="node1" presStyleIdx="6" presStyleCnt="17"/>
      <dgm:spPr/>
    </dgm:pt>
    <dgm:pt modelId="{25B2C6FB-87E3-43F7-9D81-0DE2A0DEB0FA}" type="pres">
      <dgm:prSet presAssocID="{A5E3F4CF-7241-4E55-97E4-6D560BBB6568}" presName="shape" presStyleLbl="node1" presStyleIdx="7" presStyleCnt="17">
        <dgm:presLayoutVars>
          <dgm:bulletEnabled val="1"/>
        </dgm:presLayoutVars>
      </dgm:prSet>
      <dgm:spPr/>
      <dgm:t>
        <a:bodyPr/>
        <a:lstStyle/>
        <a:p>
          <a:endParaRPr lang="tr-TR"/>
        </a:p>
      </dgm:t>
    </dgm:pt>
    <dgm:pt modelId="{61872702-FBB3-4BF6-B896-5101B4F13861}" type="pres">
      <dgm:prSet presAssocID="{3CA444C2-2947-4545-8AD3-352B3A1A2329}" presName="sibTrans" presStyleLbl="sibTrans2D1" presStyleIdx="7" presStyleCnt="16"/>
      <dgm:spPr/>
      <dgm:t>
        <a:bodyPr/>
        <a:lstStyle/>
        <a:p>
          <a:endParaRPr lang="tr-TR"/>
        </a:p>
      </dgm:t>
    </dgm:pt>
    <dgm:pt modelId="{3F01831A-7806-4595-96E7-21F0E5D36117}" type="pres">
      <dgm:prSet presAssocID="{3A106D00-34FA-4EB1-A1DB-4FFB7992FD82}" presName="middleNode" presStyleCnt="0"/>
      <dgm:spPr/>
    </dgm:pt>
    <dgm:pt modelId="{C3D4E589-E974-4B3A-920C-FEEE1A769854}" type="pres">
      <dgm:prSet presAssocID="{3A106D00-34FA-4EB1-A1DB-4FFB7992FD82}" presName="padding" presStyleLbl="node1" presStyleIdx="7" presStyleCnt="17"/>
      <dgm:spPr/>
    </dgm:pt>
    <dgm:pt modelId="{BB78153D-BF46-4B78-9805-9CB9FC5863B8}" type="pres">
      <dgm:prSet presAssocID="{3A106D00-34FA-4EB1-A1DB-4FFB7992FD82}" presName="shape" presStyleLbl="node1" presStyleIdx="8" presStyleCnt="17">
        <dgm:presLayoutVars>
          <dgm:bulletEnabled val="1"/>
        </dgm:presLayoutVars>
      </dgm:prSet>
      <dgm:spPr/>
      <dgm:t>
        <a:bodyPr/>
        <a:lstStyle/>
        <a:p>
          <a:endParaRPr lang="tr-TR"/>
        </a:p>
      </dgm:t>
    </dgm:pt>
    <dgm:pt modelId="{4AB5829B-3E79-4D1A-B014-BAC7012957F6}" type="pres">
      <dgm:prSet presAssocID="{4B1E4E5D-7EBD-4207-B9E9-24F0314DCAED}" presName="sibTrans" presStyleLbl="sibTrans2D1" presStyleIdx="8" presStyleCnt="16"/>
      <dgm:spPr/>
      <dgm:t>
        <a:bodyPr/>
        <a:lstStyle/>
        <a:p>
          <a:endParaRPr lang="tr-TR"/>
        </a:p>
      </dgm:t>
    </dgm:pt>
    <dgm:pt modelId="{30D075CE-6484-4FF8-A118-ECBC76B7FE3D}" type="pres">
      <dgm:prSet presAssocID="{9B2E3241-2187-44D1-89AC-131ECEF98FE5}" presName="middleNode" presStyleCnt="0"/>
      <dgm:spPr/>
    </dgm:pt>
    <dgm:pt modelId="{4C4A3D9C-490B-4D51-9E02-0B8DBB8F937D}" type="pres">
      <dgm:prSet presAssocID="{9B2E3241-2187-44D1-89AC-131ECEF98FE5}" presName="padding" presStyleLbl="node1" presStyleIdx="8" presStyleCnt="17"/>
      <dgm:spPr/>
    </dgm:pt>
    <dgm:pt modelId="{A139D4E9-BC18-4FDE-8112-E767E7A5E2AE}" type="pres">
      <dgm:prSet presAssocID="{9B2E3241-2187-44D1-89AC-131ECEF98FE5}" presName="shape" presStyleLbl="node1" presStyleIdx="9" presStyleCnt="17">
        <dgm:presLayoutVars>
          <dgm:bulletEnabled val="1"/>
        </dgm:presLayoutVars>
      </dgm:prSet>
      <dgm:spPr/>
      <dgm:t>
        <a:bodyPr/>
        <a:lstStyle/>
        <a:p>
          <a:endParaRPr lang="tr-TR"/>
        </a:p>
      </dgm:t>
    </dgm:pt>
    <dgm:pt modelId="{5159C2BB-056B-4690-B13F-9CDFBAFD6A4A}" type="pres">
      <dgm:prSet presAssocID="{AB625E20-E735-4D3C-A85F-FE70D1D8B867}" presName="sibTrans" presStyleLbl="sibTrans2D1" presStyleIdx="9" presStyleCnt="16"/>
      <dgm:spPr/>
      <dgm:t>
        <a:bodyPr/>
        <a:lstStyle/>
        <a:p>
          <a:endParaRPr lang="tr-TR"/>
        </a:p>
      </dgm:t>
    </dgm:pt>
    <dgm:pt modelId="{97AA9DCF-83CA-4B3B-8913-8DCAA3F7BD7A}" type="pres">
      <dgm:prSet presAssocID="{AC95C935-6CA1-4183-AD70-10CEE0632C12}" presName="middleNode" presStyleCnt="0"/>
      <dgm:spPr/>
    </dgm:pt>
    <dgm:pt modelId="{90706420-CC2C-4879-A1AB-670F55852F4D}" type="pres">
      <dgm:prSet presAssocID="{AC95C935-6CA1-4183-AD70-10CEE0632C12}" presName="padding" presStyleLbl="node1" presStyleIdx="9" presStyleCnt="17"/>
      <dgm:spPr/>
    </dgm:pt>
    <dgm:pt modelId="{E82FAA3D-5FF3-4491-BCBA-C521C937CBC1}" type="pres">
      <dgm:prSet presAssocID="{AC95C935-6CA1-4183-AD70-10CEE0632C12}" presName="shape" presStyleLbl="node1" presStyleIdx="10" presStyleCnt="17">
        <dgm:presLayoutVars>
          <dgm:bulletEnabled val="1"/>
        </dgm:presLayoutVars>
      </dgm:prSet>
      <dgm:spPr/>
      <dgm:t>
        <a:bodyPr/>
        <a:lstStyle/>
        <a:p>
          <a:endParaRPr lang="tr-TR"/>
        </a:p>
      </dgm:t>
    </dgm:pt>
    <dgm:pt modelId="{876C6E9E-89CE-4F2F-B520-5ED39FAC2E16}" type="pres">
      <dgm:prSet presAssocID="{ACA5335D-EE08-45AF-96AA-A026FB14FB36}" presName="sibTrans" presStyleLbl="sibTrans2D1" presStyleIdx="10" presStyleCnt="16"/>
      <dgm:spPr/>
      <dgm:t>
        <a:bodyPr/>
        <a:lstStyle/>
        <a:p>
          <a:endParaRPr lang="tr-TR"/>
        </a:p>
      </dgm:t>
    </dgm:pt>
    <dgm:pt modelId="{1957D13C-1DA3-495D-9191-17C654FE3916}" type="pres">
      <dgm:prSet presAssocID="{EB73E9E0-9BE0-425B-A82F-AA119AA319D4}" presName="middleNode" presStyleCnt="0"/>
      <dgm:spPr/>
    </dgm:pt>
    <dgm:pt modelId="{D76038EF-8252-455D-9977-6B2124BD93DB}" type="pres">
      <dgm:prSet presAssocID="{EB73E9E0-9BE0-425B-A82F-AA119AA319D4}" presName="padding" presStyleLbl="node1" presStyleIdx="10" presStyleCnt="17"/>
      <dgm:spPr/>
    </dgm:pt>
    <dgm:pt modelId="{9F96AEAE-9FBF-4086-8767-5787C870B2D2}" type="pres">
      <dgm:prSet presAssocID="{EB73E9E0-9BE0-425B-A82F-AA119AA319D4}" presName="shape" presStyleLbl="node1" presStyleIdx="11" presStyleCnt="17">
        <dgm:presLayoutVars>
          <dgm:bulletEnabled val="1"/>
        </dgm:presLayoutVars>
      </dgm:prSet>
      <dgm:spPr/>
      <dgm:t>
        <a:bodyPr/>
        <a:lstStyle/>
        <a:p>
          <a:endParaRPr lang="tr-TR"/>
        </a:p>
      </dgm:t>
    </dgm:pt>
    <dgm:pt modelId="{9F9AD918-726E-44C9-A841-2C135DE80103}" type="pres">
      <dgm:prSet presAssocID="{EEC9F355-31C3-441E-ACE4-921F36582E51}" presName="sibTrans" presStyleLbl="sibTrans2D1" presStyleIdx="11" presStyleCnt="16"/>
      <dgm:spPr/>
      <dgm:t>
        <a:bodyPr/>
        <a:lstStyle/>
        <a:p>
          <a:endParaRPr lang="tr-TR"/>
        </a:p>
      </dgm:t>
    </dgm:pt>
    <dgm:pt modelId="{C67AB9B8-8230-460B-8A1B-656D9FEB23F8}" type="pres">
      <dgm:prSet presAssocID="{FD6D62DA-1733-4188-B784-82DC71A6D11D}" presName="middleNode" presStyleCnt="0"/>
      <dgm:spPr/>
    </dgm:pt>
    <dgm:pt modelId="{183C34D3-D62C-4CC5-9505-ADC3DBDFCAAF}" type="pres">
      <dgm:prSet presAssocID="{FD6D62DA-1733-4188-B784-82DC71A6D11D}" presName="padding" presStyleLbl="node1" presStyleIdx="11" presStyleCnt="17"/>
      <dgm:spPr/>
    </dgm:pt>
    <dgm:pt modelId="{C2C2C8FC-E23D-4B11-92D0-9D622FBE2C81}" type="pres">
      <dgm:prSet presAssocID="{FD6D62DA-1733-4188-B784-82DC71A6D11D}" presName="shape" presStyleLbl="node1" presStyleIdx="12" presStyleCnt="17">
        <dgm:presLayoutVars>
          <dgm:bulletEnabled val="1"/>
        </dgm:presLayoutVars>
      </dgm:prSet>
      <dgm:spPr/>
      <dgm:t>
        <a:bodyPr/>
        <a:lstStyle/>
        <a:p>
          <a:endParaRPr lang="tr-TR"/>
        </a:p>
      </dgm:t>
    </dgm:pt>
    <dgm:pt modelId="{D2DDBD68-1AB2-4CE4-88BD-291306DCDAC5}" type="pres">
      <dgm:prSet presAssocID="{2C52F982-8089-41B2-8E48-0295589375D2}" presName="sibTrans" presStyleLbl="sibTrans2D1" presStyleIdx="12" presStyleCnt="16"/>
      <dgm:spPr/>
      <dgm:t>
        <a:bodyPr/>
        <a:lstStyle/>
        <a:p>
          <a:endParaRPr lang="tr-TR"/>
        </a:p>
      </dgm:t>
    </dgm:pt>
    <dgm:pt modelId="{6D9D1831-AE95-4783-A5C4-7CB53B1B2650}" type="pres">
      <dgm:prSet presAssocID="{9BDFB48C-6F02-469A-B2A7-3FB53290F789}" presName="middleNode" presStyleCnt="0"/>
      <dgm:spPr/>
    </dgm:pt>
    <dgm:pt modelId="{B32EF6F4-D07B-42A8-B0AE-2FD565FB250A}" type="pres">
      <dgm:prSet presAssocID="{9BDFB48C-6F02-469A-B2A7-3FB53290F789}" presName="padding" presStyleLbl="node1" presStyleIdx="12" presStyleCnt="17"/>
      <dgm:spPr/>
    </dgm:pt>
    <dgm:pt modelId="{02213385-73CF-48EF-992D-CFCCFC5FE22A}" type="pres">
      <dgm:prSet presAssocID="{9BDFB48C-6F02-469A-B2A7-3FB53290F789}" presName="shape" presStyleLbl="node1" presStyleIdx="13" presStyleCnt="17">
        <dgm:presLayoutVars>
          <dgm:bulletEnabled val="1"/>
        </dgm:presLayoutVars>
      </dgm:prSet>
      <dgm:spPr/>
      <dgm:t>
        <a:bodyPr/>
        <a:lstStyle/>
        <a:p>
          <a:endParaRPr lang="tr-TR"/>
        </a:p>
      </dgm:t>
    </dgm:pt>
    <dgm:pt modelId="{F8F91A49-315F-4D32-842D-0348BEF9C7F8}" type="pres">
      <dgm:prSet presAssocID="{9897FE47-BADF-481C-8CEC-68EE050702FD}" presName="sibTrans" presStyleLbl="sibTrans2D1" presStyleIdx="13" presStyleCnt="16"/>
      <dgm:spPr/>
      <dgm:t>
        <a:bodyPr/>
        <a:lstStyle/>
        <a:p>
          <a:endParaRPr lang="tr-TR"/>
        </a:p>
      </dgm:t>
    </dgm:pt>
    <dgm:pt modelId="{C250D93C-26BA-4906-8BD1-18B41EF91092}" type="pres">
      <dgm:prSet presAssocID="{79269CFD-A0F8-4F94-9816-56C0C43E05A3}" presName="middleNode" presStyleCnt="0"/>
      <dgm:spPr/>
    </dgm:pt>
    <dgm:pt modelId="{AA349BA8-AE2E-4B5E-8971-CCF8CB6F540D}" type="pres">
      <dgm:prSet presAssocID="{79269CFD-A0F8-4F94-9816-56C0C43E05A3}" presName="padding" presStyleLbl="node1" presStyleIdx="13" presStyleCnt="17"/>
      <dgm:spPr/>
    </dgm:pt>
    <dgm:pt modelId="{70C00FAD-8649-42A7-8B67-D5942EBCF482}" type="pres">
      <dgm:prSet presAssocID="{79269CFD-A0F8-4F94-9816-56C0C43E05A3}" presName="shape" presStyleLbl="node1" presStyleIdx="14" presStyleCnt="17">
        <dgm:presLayoutVars>
          <dgm:bulletEnabled val="1"/>
        </dgm:presLayoutVars>
      </dgm:prSet>
      <dgm:spPr/>
      <dgm:t>
        <a:bodyPr/>
        <a:lstStyle/>
        <a:p>
          <a:endParaRPr lang="tr-TR"/>
        </a:p>
      </dgm:t>
    </dgm:pt>
    <dgm:pt modelId="{40C17892-3F19-417F-8D7F-780A46B543EB}" type="pres">
      <dgm:prSet presAssocID="{C9169FCF-59FD-47A6-B9ED-1E9BBD10B41E}" presName="sibTrans" presStyleLbl="sibTrans2D1" presStyleIdx="14" presStyleCnt="16"/>
      <dgm:spPr/>
      <dgm:t>
        <a:bodyPr/>
        <a:lstStyle/>
        <a:p>
          <a:endParaRPr lang="tr-TR"/>
        </a:p>
      </dgm:t>
    </dgm:pt>
    <dgm:pt modelId="{24485DEA-F1BF-48AB-BA97-298B447E1AC7}" type="pres">
      <dgm:prSet presAssocID="{0E4B3A89-B009-4AE3-8092-EFC9A7B0852A}" presName="middleNode" presStyleCnt="0"/>
      <dgm:spPr/>
    </dgm:pt>
    <dgm:pt modelId="{5A8F24DB-A808-4A73-9A0F-28CE875345B6}" type="pres">
      <dgm:prSet presAssocID="{0E4B3A89-B009-4AE3-8092-EFC9A7B0852A}" presName="padding" presStyleLbl="node1" presStyleIdx="14" presStyleCnt="17"/>
      <dgm:spPr/>
    </dgm:pt>
    <dgm:pt modelId="{3EEC8487-0A97-482E-978A-DCBA611D704E}" type="pres">
      <dgm:prSet presAssocID="{0E4B3A89-B009-4AE3-8092-EFC9A7B0852A}" presName="shape" presStyleLbl="node1" presStyleIdx="15" presStyleCnt="17">
        <dgm:presLayoutVars>
          <dgm:bulletEnabled val="1"/>
        </dgm:presLayoutVars>
      </dgm:prSet>
      <dgm:spPr/>
      <dgm:t>
        <a:bodyPr/>
        <a:lstStyle/>
        <a:p>
          <a:endParaRPr lang="tr-TR"/>
        </a:p>
      </dgm:t>
    </dgm:pt>
    <dgm:pt modelId="{8CF534B8-D6AE-42FF-BB7C-2A2DA33DB392}" type="pres">
      <dgm:prSet presAssocID="{20AC5430-C8CF-46A3-813B-C301F249B24D}" presName="sibTrans" presStyleLbl="sibTrans2D1" presStyleIdx="15" presStyleCnt="16"/>
      <dgm:spPr/>
      <dgm:t>
        <a:bodyPr/>
        <a:lstStyle/>
        <a:p>
          <a:endParaRPr lang="tr-TR"/>
        </a:p>
      </dgm:t>
    </dgm:pt>
    <dgm:pt modelId="{A3755BDC-9D6A-442A-8034-087CB2FB5B63}" type="pres">
      <dgm:prSet presAssocID="{FC16B337-BC4C-4A8E-B359-71C7DF5A172C}" presName="lastNode" presStyleLbl="node1" presStyleIdx="16" presStyleCnt="17">
        <dgm:presLayoutVars>
          <dgm:bulletEnabled val="1"/>
        </dgm:presLayoutVars>
      </dgm:prSet>
      <dgm:spPr/>
      <dgm:t>
        <a:bodyPr/>
        <a:lstStyle/>
        <a:p>
          <a:endParaRPr lang="tr-TR"/>
        </a:p>
      </dgm:t>
    </dgm:pt>
  </dgm:ptLst>
  <dgm:cxnLst>
    <dgm:cxn modelId="{7EA3B023-3457-495E-82A2-FA683E39DD8D}" srcId="{971792FF-09E7-4C7F-ADF4-2EAA909FD6BE}" destId="{EB73E9E0-9BE0-425B-A82F-AA119AA319D4}" srcOrd="11" destOrd="0" parTransId="{CC47241F-F98D-43AC-BC2E-7756BB569E53}" sibTransId="{EEC9F355-31C3-441E-ACE4-921F36582E51}"/>
    <dgm:cxn modelId="{672458A7-61B1-44BB-8E0E-F3189330B47C}" type="presOf" srcId="{0D6571A9-54AC-4E09-8988-1063490B1625}" destId="{F606A345-CFD6-4F79-97EE-3DB9F2E373E5}" srcOrd="0" destOrd="0" presId="urn:microsoft.com/office/officeart/2005/8/layout/bProcess2"/>
    <dgm:cxn modelId="{451F5E33-AC90-425E-AE13-15F4B01563BE}" type="presOf" srcId="{FD6D62DA-1733-4188-B784-82DC71A6D11D}" destId="{C2C2C8FC-E23D-4B11-92D0-9D622FBE2C81}" srcOrd="0" destOrd="0" presId="urn:microsoft.com/office/officeart/2005/8/layout/bProcess2"/>
    <dgm:cxn modelId="{550AA762-3F67-4925-A836-F7AE53284301}" type="presOf" srcId="{9BDFB48C-6F02-469A-B2A7-3FB53290F789}" destId="{02213385-73CF-48EF-992D-CFCCFC5FE22A}" srcOrd="0" destOrd="0" presId="urn:microsoft.com/office/officeart/2005/8/layout/bProcess2"/>
    <dgm:cxn modelId="{B3EF9F46-6271-4B82-A028-93B153CBA921}" type="presOf" srcId="{2C52F982-8089-41B2-8E48-0295589375D2}" destId="{D2DDBD68-1AB2-4CE4-88BD-291306DCDAC5}" srcOrd="0" destOrd="0" presId="urn:microsoft.com/office/officeart/2005/8/layout/bProcess2"/>
    <dgm:cxn modelId="{8DCB07E3-4A72-4FD2-B302-6F6B3C978559}" srcId="{971792FF-09E7-4C7F-ADF4-2EAA909FD6BE}" destId="{0E4B3A89-B009-4AE3-8092-EFC9A7B0852A}" srcOrd="15" destOrd="0" parTransId="{25B2A78C-F1F8-49D9-8251-5432E43A655F}" sibTransId="{20AC5430-C8CF-46A3-813B-C301F249B24D}"/>
    <dgm:cxn modelId="{9D6DC9F2-8EDB-45E3-B99B-009F55253542}" type="presOf" srcId="{1166ACA6-1FDB-4E41-9F6D-0CF7B217039E}" destId="{8892B8C9-6734-4D54-A192-BA9B39B18099}" srcOrd="0" destOrd="0" presId="urn:microsoft.com/office/officeart/2005/8/layout/bProcess2"/>
    <dgm:cxn modelId="{2E9EF3AE-E3CE-428F-9678-18571B533DAA}" type="presOf" srcId="{598FF769-1603-4BB5-B5C5-3861CAE8CD14}" destId="{EFE99520-B793-4542-9AF2-39F66452AD43}" srcOrd="0" destOrd="0" presId="urn:microsoft.com/office/officeart/2005/8/layout/bProcess2"/>
    <dgm:cxn modelId="{B6387469-27C2-4C87-AB34-32993629B864}" type="presOf" srcId="{F4A0DC78-F20F-4D38-B90D-0F75B7142A98}" destId="{07A5935A-DE20-4EDA-A2BE-6FAE2C74DB60}" srcOrd="0" destOrd="0" presId="urn:microsoft.com/office/officeart/2005/8/layout/bProcess2"/>
    <dgm:cxn modelId="{7A7C8833-9A58-4621-AF29-0B2035BBF396}" type="presOf" srcId="{FC16B337-BC4C-4A8E-B359-71C7DF5A172C}" destId="{A3755BDC-9D6A-442A-8034-087CB2FB5B63}" srcOrd="0" destOrd="0" presId="urn:microsoft.com/office/officeart/2005/8/layout/bProcess2"/>
    <dgm:cxn modelId="{B668EF52-2FD0-43A6-8860-C390CC4D790E}" srcId="{971792FF-09E7-4C7F-ADF4-2EAA909FD6BE}" destId="{33D6D3E5-6726-41E6-97FA-0DE56BE36112}" srcOrd="1" destOrd="0" parTransId="{6214C6D8-2F71-4B91-9173-F3B14DA360C2}" sibTransId="{7AC7FE8B-B45D-4210-ABF9-C372DA26ED11}"/>
    <dgm:cxn modelId="{CF95ADA3-4360-4D6C-8630-8AE3A4E6229C}" srcId="{971792FF-09E7-4C7F-ADF4-2EAA909FD6BE}" destId="{9BDFB48C-6F02-469A-B2A7-3FB53290F789}" srcOrd="13" destOrd="0" parTransId="{7D1DCC02-D56C-4AF7-BD24-3B4B2C6E85DF}" sibTransId="{9897FE47-BADF-481C-8CEC-68EE050702FD}"/>
    <dgm:cxn modelId="{0F3E97EF-760F-4CAF-9BDF-8750166945CA}" srcId="{971792FF-09E7-4C7F-ADF4-2EAA909FD6BE}" destId="{9B2E3241-2187-44D1-89AC-131ECEF98FE5}" srcOrd="9" destOrd="0" parTransId="{9697D943-9BCC-40F8-8909-116C13B91113}" sibTransId="{AB625E20-E735-4D3C-A85F-FE70D1D8B867}"/>
    <dgm:cxn modelId="{695AB811-5D56-4D80-8CB8-A76FC5A606B0}" srcId="{971792FF-09E7-4C7F-ADF4-2EAA909FD6BE}" destId="{AC95C935-6CA1-4183-AD70-10CEE0632C12}" srcOrd="10" destOrd="0" parTransId="{8FD00950-1105-4A9C-A1CF-4CD1C98E6E97}" sibTransId="{ACA5335D-EE08-45AF-96AA-A026FB14FB36}"/>
    <dgm:cxn modelId="{0EC9658D-8D5F-46F3-BAAC-D8D4C54C7C17}" srcId="{971792FF-09E7-4C7F-ADF4-2EAA909FD6BE}" destId="{79269CFD-A0F8-4F94-9816-56C0C43E05A3}" srcOrd="14" destOrd="0" parTransId="{6E5A1A56-BFC7-4CA4-B328-47674586C592}" sibTransId="{C9169FCF-59FD-47A6-B9ED-1E9BBD10B41E}"/>
    <dgm:cxn modelId="{13CDA969-C482-4FE2-B384-881676380F10}" type="presOf" srcId="{9C7255C6-FC4C-40A7-B48A-FE8265B1B3EB}" destId="{AFF953E2-9D6C-4FB8-9F33-B6151ACB5571}" srcOrd="0" destOrd="0" presId="urn:microsoft.com/office/officeart/2005/8/layout/bProcess2"/>
    <dgm:cxn modelId="{2D62227F-25B7-4866-AF66-5F15DB72A4DC}" type="presOf" srcId="{A5E3F4CF-7241-4E55-97E4-6D560BBB6568}" destId="{25B2C6FB-87E3-43F7-9D81-0DE2A0DEB0FA}" srcOrd="0" destOrd="0" presId="urn:microsoft.com/office/officeart/2005/8/layout/bProcess2"/>
    <dgm:cxn modelId="{F8CDDAB4-9417-48C8-A7A5-0B835C607C83}" type="presOf" srcId="{52C1925B-7C95-4256-B036-C0275BE8476A}" destId="{75B8ACE3-B27F-4E72-8D2C-610BFCAA1013}" srcOrd="0" destOrd="0" presId="urn:microsoft.com/office/officeart/2005/8/layout/bProcess2"/>
    <dgm:cxn modelId="{98C15407-9114-40B0-BA27-8BB3E56DD6D6}" type="presOf" srcId="{AC95C935-6CA1-4183-AD70-10CEE0632C12}" destId="{E82FAA3D-5FF3-4491-BCBA-C521C937CBC1}" srcOrd="0" destOrd="0" presId="urn:microsoft.com/office/officeart/2005/8/layout/bProcess2"/>
    <dgm:cxn modelId="{843F7853-207F-4E09-B902-DB13F9A4D36A}" type="presOf" srcId="{642299BF-264D-4F21-BAB1-D22495B2F925}" destId="{6ABB1C2D-F43F-4F0D-9E3E-263E8B6FB4C5}" srcOrd="0" destOrd="0" presId="urn:microsoft.com/office/officeart/2005/8/layout/bProcess2"/>
    <dgm:cxn modelId="{7C9B7AA5-292E-48CD-A903-F58D514F40CB}" type="presOf" srcId="{ACAFBEBD-E6FD-4928-A39B-CA8775B65883}" destId="{7B541BA4-07EB-45AB-8EEF-801BBE9F4A55}" srcOrd="0" destOrd="0" presId="urn:microsoft.com/office/officeart/2005/8/layout/bProcess2"/>
    <dgm:cxn modelId="{90C0670B-AEB5-4101-9BB8-FD2F0A4D87A7}" srcId="{971792FF-09E7-4C7F-ADF4-2EAA909FD6BE}" destId="{A5E3F4CF-7241-4E55-97E4-6D560BBB6568}" srcOrd="7" destOrd="0" parTransId="{87AB8DBB-DE47-4830-9A58-8DEBFF850135}" sibTransId="{3CA444C2-2947-4545-8AD3-352B3A1A2329}"/>
    <dgm:cxn modelId="{11F31639-11B1-4003-B9A6-B6E45A212E65}" type="presOf" srcId="{6B4B176F-03F6-4E79-9145-83A05F826F74}" destId="{BAA64179-5E85-4C55-ADA4-5DC8FD768D6A}" srcOrd="0" destOrd="0" presId="urn:microsoft.com/office/officeart/2005/8/layout/bProcess2"/>
    <dgm:cxn modelId="{ACF72CDE-468F-41A2-A249-F559066F9E04}" srcId="{971792FF-09E7-4C7F-ADF4-2EAA909FD6BE}" destId="{FC16B337-BC4C-4A8E-B359-71C7DF5A172C}" srcOrd="16" destOrd="0" parTransId="{9BBEFA0B-DA03-436A-B50F-639E45322852}" sibTransId="{A759F366-0424-4354-BD09-29F4ABDB779B}"/>
    <dgm:cxn modelId="{6CCBE79D-02D8-4797-BB6B-229297066A68}" type="presOf" srcId="{ACA5335D-EE08-45AF-96AA-A026FB14FB36}" destId="{876C6E9E-89CE-4F2F-B520-5ED39FAC2E16}" srcOrd="0" destOrd="0" presId="urn:microsoft.com/office/officeart/2005/8/layout/bProcess2"/>
    <dgm:cxn modelId="{1AEE787C-4D0D-41A4-B683-9F1B0D283F47}" type="presOf" srcId="{EB73E9E0-9BE0-425B-A82F-AA119AA319D4}" destId="{9F96AEAE-9FBF-4086-8767-5787C870B2D2}" srcOrd="0" destOrd="0" presId="urn:microsoft.com/office/officeart/2005/8/layout/bProcess2"/>
    <dgm:cxn modelId="{E706B5D1-7E62-4FE6-A777-B01343F7DC2A}" type="presOf" srcId="{33D6D3E5-6726-41E6-97FA-0DE56BE36112}" destId="{7B2A80C8-4730-4C0A-B6CC-24D94CD8B01A}" srcOrd="0" destOrd="0" presId="urn:microsoft.com/office/officeart/2005/8/layout/bProcess2"/>
    <dgm:cxn modelId="{A15DDC47-8AC2-4336-8657-71C613147AC3}" type="presOf" srcId="{0E4B3A89-B009-4AE3-8092-EFC9A7B0852A}" destId="{3EEC8487-0A97-482E-978A-DCBA611D704E}" srcOrd="0" destOrd="0" presId="urn:microsoft.com/office/officeart/2005/8/layout/bProcess2"/>
    <dgm:cxn modelId="{94EDD25E-299F-4ED8-958E-79504205C31B}" srcId="{971792FF-09E7-4C7F-ADF4-2EAA909FD6BE}" destId="{F4A0DC78-F20F-4D38-B90D-0F75B7142A98}" srcOrd="2" destOrd="0" parTransId="{B42EB488-23EB-4016-9EF4-209AFF2F2F73}" sibTransId="{9A248CF5-F6BD-4759-8E0C-83C2865615EC}"/>
    <dgm:cxn modelId="{23CF0C83-629C-4A0C-A2FF-A4E4CD4DCB72}" srcId="{971792FF-09E7-4C7F-ADF4-2EAA909FD6BE}" destId="{C29A7F3B-7660-4FA0-89CE-C59D3D10D097}" srcOrd="0" destOrd="0" parTransId="{56D116E6-D6E7-4C43-942F-023915B61DBD}" sibTransId="{ACAFBEBD-E6FD-4928-A39B-CA8775B65883}"/>
    <dgm:cxn modelId="{CB72514D-2CA7-4286-94AD-D91396232A91}" srcId="{971792FF-09E7-4C7F-ADF4-2EAA909FD6BE}" destId="{1166ACA6-1FDB-4E41-9F6D-0CF7B217039E}" srcOrd="4" destOrd="0" parTransId="{1CB9CBE0-7150-4744-82C1-B10CF85282B9}" sibTransId="{598FF769-1603-4BB5-B5C5-3861CAE8CD14}"/>
    <dgm:cxn modelId="{0B3D554B-286D-4BE2-B289-1EA370906352}" type="presOf" srcId="{9A248CF5-F6BD-4759-8E0C-83C2865615EC}" destId="{8B3DBFC0-82CD-484C-89F6-D8CEB5E2A8B7}" srcOrd="0" destOrd="0" presId="urn:microsoft.com/office/officeart/2005/8/layout/bProcess2"/>
    <dgm:cxn modelId="{17C35E7B-EB2A-4181-893C-D5D8ED62BD50}" type="presOf" srcId="{9897FE47-BADF-481C-8CEC-68EE050702FD}" destId="{F8F91A49-315F-4D32-842D-0348BEF9C7F8}" srcOrd="0" destOrd="0" presId="urn:microsoft.com/office/officeart/2005/8/layout/bProcess2"/>
    <dgm:cxn modelId="{05DBA0F9-6896-40F8-B659-94F06194CFE5}" type="presOf" srcId="{971792FF-09E7-4C7F-ADF4-2EAA909FD6BE}" destId="{6BC75CDC-F658-4632-A1AC-9A532581C026}" srcOrd="0" destOrd="0" presId="urn:microsoft.com/office/officeart/2005/8/layout/bProcess2"/>
    <dgm:cxn modelId="{AA3B94F9-2167-4839-8A03-0927DA1D60F1}" type="presOf" srcId="{20AC5430-C8CF-46A3-813B-C301F249B24D}" destId="{8CF534B8-D6AE-42FF-BB7C-2A2DA33DB392}" srcOrd="0" destOrd="0" presId="urn:microsoft.com/office/officeart/2005/8/layout/bProcess2"/>
    <dgm:cxn modelId="{E89B91BB-B7D0-44CD-B0A7-CF9A6368EFF6}" type="presOf" srcId="{3A106D00-34FA-4EB1-A1DB-4FFB7992FD82}" destId="{BB78153D-BF46-4B78-9805-9CB9FC5863B8}" srcOrd="0" destOrd="0" presId="urn:microsoft.com/office/officeart/2005/8/layout/bProcess2"/>
    <dgm:cxn modelId="{6BC9EE83-BE0E-4474-9440-34FA50140F4F}" srcId="{971792FF-09E7-4C7F-ADF4-2EAA909FD6BE}" destId="{3A106D00-34FA-4EB1-A1DB-4FFB7992FD82}" srcOrd="8" destOrd="0" parTransId="{B375BEA0-D39D-4C10-8D09-BD55BC7B520D}" sibTransId="{4B1E4E5D-7EBD-4207-B9E9-24F0314DCAED}"/>
    <dgm:cxn modelId="{4D581047-ED8C-45AA-9569-2DB50831B312}" type="presOf" srcId="{AB625E20-E735-4D3C-A85F-FE70D1D8B867}" destId="{5159C2BB-056B-4690-B13F-9CDFBAFD6A4A}" srcOrd="0" destOrd="0" presId="urn:microsoft.com/office/officeart/2005/8/layout/bProcess2"/>
    <dgm:cxn modelId="{7EC088E7-C385-4E71-9F98-1DB1282E865C}" srcId="{971792FF-09E7-4C7F-ADF4-2EAA909FD6BE}" destId="{642299BF-264D-4F21-BAB1-D22495B2F925}" srcOrd="3" destOrd="0" parTransId="{8C9BE9B3-FF69-42A1-A915-C5D33CD764FC}" sibTransId="{6B4B176F-03F6-4E79-9145-83A05F826F74}"/>
    <dgm:cxn modelId="{0BF465A9-15E7-4B53-AC70-86F65B43F2ED}" type="presOf" srcId="{3CA444C2-2947-4545-8AD3-352B3A1A2329}" destId="{61872702-FBB3-4BF6-B896-5101B4F13861}" srcOrd="0" destOrd="0" presId="urn:microsoft.com/office/officeart/2005/8/layout/bProcess2"/>
    <dgm:cxn modelId="{3049DC1B-FCEC-42B5-A0D9-72B6DA31E5B8}" type="presOf" srcId="{7AC7FE8B-B45D-4210-ABF9-C372DA26ED11}" destId="{128BE38E-D895-490D-91D0-4F1B9F00DFBA}" srcOrd="0" destOrd="0" presId="urn:microsoft.com/office/officeart/2005/8/layout/bProcess2"/>
    <dgm:cxn modelId="{CAE0627F-386D-4812-81A8-D8D1B70E13C8}" type="presOf" srcId="{C29A7F3B-7660-4FA0-89CE-C59D3D10D097}" destId="{23134201-5C6A-4BFE-BD68-9F97F7D9A0FA}" srcOrd="0" destOrd="0" presId="urn:microsoft.com/office/officeart/2005/8/layout/bProcess2"/>
    <dgm:cxn modelId="{43328FF3-7696-413B-96DB-BB5254D101FD}" type="presOf" srcId="{EEC9F355-31C3-441E-ACE4-921F36582E51}" destId="{9F9AD918-726E-44C9-A841-2C135DE80103}" srcOrd="0" destOrd="0" presId="urn:microsoft.com/office/officeart/2005/8/layout/bProcess2"/>
    <dgm:cxn modelId="{90A58334-B5FD-421F-B50F-2D6FDBE6FF4B}" srcId="{971792FF-09E7-4C7F-ADF4-2EAA909FD6BE}" destId="{0D6571A9-54AC-4E09-8988-1063490B1625}" srcOrd="6" destOrd="0" parTransId="{4144F2E2-8C27-4C1B-A6CA-99554E23F66F}" sibTransId="{9C7255C6-FC4C-40A7-B48A-FE8265B1B3EB}"/>
    <dgm:cxn modelId="{0F237102-CA94-4485-83AD-274C8638804E}" srcId="{971792FF-09E7-4C7F-ADF4-2EAA909FD6BE}" destId="{6CAD1E3A-44E6-4ADC-93B0-6A41BB1789BD}" srcOrd="5" destOrd="0" parTransId="{79EBEA34-0DE4-4CC1-98B8-8138139EAD8D}" sibTransId="{52C1925B-7C95-4256-B036-C0275BE8476A}"/>
    <dgm:cxn modelId="{18048C17-4722-4824-B68E-751D723D601B}" type="presOf" srcId="{4B1E4E5D-7EBD-4207-B9E9-24F0314DCAED}" destId="{4AB5829B-3E79-4D1A-B014-BAC7012957F6}" srcOrd="0" destOrd="0" presId="urn:microsoft.com/office/officeart/2005/8/layout/bProcess2"/>
    <dgm:cxn modelId="{08E94152-AFE1-4F45-A8BA-2D0C093B44ED}" type="presOf" srcId="{C9169FCF-59FD-47A6-B9ED-1E9BBD10B41E}" destId="{40C17892-3F19-417F-8D7F-780A46B543EB}" srcOrd="0" destOrd="0" presId="urn:microsoft.com/office/officeart/2005/8/layout/bProcess2"/>
    <dgm:cxn modelId="{14FCF1B9-2FA0-483E-A937-34833D6DF60C}" srcId="{971792FF-09E7-4C7F-ADF4-2EAA909FD6BE}" destId="{FD6D62DA-1733-4188-B784-82DC71A6D11D}" srcOrd="12" destOrd="0" parTransId="{EB9EE8FE-6E58-4AF9-82E6-1F9698C47DB4}" sibTransId="{2C52F982-8089-41B2-8E48-0295589375D2}"/>
    <dgm:cxn modelId="{E30D434C-7201-4877-BBCB-F3E6EBB69A78}" type="presOf" srcId="{79269CFD-A0F8-4F94-9816-56C0C43E05A3}" destId="{70C00FAD-8649-42A7-8B67-D5942EBCF482}" srcOrd="0" destOrd="0" presId="urn:microsoft.com/office/officeart/2005/8/layout/bProcess2"/>
    <dgm:cxn modelId="{DC68A200-E5E7-4CB6-88C5-82C670EDF666}" type="presOf" srcId="{6CAD1E3A-44E6-4ADC-93B0-6A41BB1789BD}" destId="{91BCBA9E-4210-4C2C-8A6A-C0FCAB983B6C}" srcOrd="0" destOrd="0" presId="urn:microsoft.com/office/officeart/2005/8/layout/bProcess2"/>
    <dgm:cxn modelId="{A7B862AF-1073-4118-B350-2A675EB1A4C6}" type="presOf" srcId="{9B2E3241-2187-44D1-89AC-131ECEF98FE5}" destId="{A139D4E9-BC18-4FDE-8112-E767E7A5E2AE}" srcOrd="0" destOrd="0" presId="urn:microsoft.com/office/officeart/2005/8/layout/bProcess2"/>
    <dgm:cxn modelId="{453C3C83-304F-4301-8419-E33F76C35094}" type="presParOf" srcId="{6BC75CDC-F658-4632-A1AC-9A532581C026}" destId="{23134201-5C6A-4BFE-BD68-9F97F7D9A0FA}" srcOrd="0" destOrd="0" presId="urn:microsoft.com/office/officeart/2005/8/layout/bProcess2"/>
    <dgm:cxn modelId="{8BFEA472-8141-4214-9288-A527E671A466}" type="presParOf" srcId="{6BC75CDC-F658-4632-A1AC-9A532581C026}" destId="{7B541BA4-07EB-45AB-8EEF-801BBE9F4A55}" srcOrd="1" destOrd="0" presId="urn:microsoft.com/office/officeart/2005/8/layout/bProcess2"/>
    <dgm:cxn modelId="{61A6B6C7-FDBE-4F6A-9EA4-050BD2751122}" type="presParOf" srcId="{6BC75CDC-F658-4632-A1AC-9A532581C026}" destId="{4CF277EE-8DD4-4FC8-8CC5-E4075F03F394}" srcOrd="2" destOrd="0" presId="urn:microsoft.com/office/officeart/2005/8/layout/bProcess2"/>
    <dgm:cxn modelId="{BBF4F50A-6E00-40CF-B4A1-542E10522710}" type="presParOf" srcId="{4CF277EE-8DD4-4FC8-8CC5-E4075F03F394}" destId="{01CD9BCC-59FC-41C8-A3DE-B6A4459533CB}" srcOrd="0" destOrd="0" presId="urn:microsoft.com/office/officeart/2005/8/layout/bProcess2"/>
    <dgm:cxn modelId="{0025300E-3003-420E-9C6B-FDD593F7B1EE}" type="presParOf" srcId="{4CF277EE-8DD4-4FC8-8CC5-E4075F03F394}" destId="{7B2A80C8-4730-4C0A-B6CC-24D94CD8B01A}" srcOrd="1" destOrd="0" presId="urn:microsoft.com/office/officeart/2005/8/layout/bProcess2"/>
    <dgm:cxn modelId="{9046AFDB-4609-47C4-92AF-325AAB0CB614}" type="presParOf" srcId="{6BC75CDC-F658-4632-A1AC-9A532581C026}" destId="{128BE38E-D895-490D-91D0-4F1B9F00DFBA}" srcOrd="3" destOrd="0" presId="urn:microsoft.com/office/officeart/2005/8/layout/bProcess2"/>
    <dgm:cxn modelId="{244C6B99-FFCB-414D-A286-D19566F48E52}" type="presParOf" srcId="{6BC75CDC-F658-4632-A1AC-9A532581C026}" destId="{6E7D223E-6BB2-426A-B449-A132C201C2E3}" srcOrd="4" destOrd="0" presId="urn:microsoft.com/office/officeart/2005/8/layout/bProcess2"/>
    <dgm:cxn modelId="{D8856CC0-2DDC-4D77-8F60-8C846EC3FB13}" type="presParOf" srcId="{6E7D223E-6BB2-426A-B449-A132C201C2E3}" destId="{85A984F0-D503-4A70-8278-544D3177DB72}" srcOrd="0" destOrd="0" presId="urn:microsoft.com/office/officeart/2005/8/layout/bProcess2"/>
    <dgm:cxn modelId="{5CDD0F43-DEE0-4A24-A318-CD3CD239DCC8}" type="presParOf" srcId="{6E7D223E-6BB2-426A-B449-A132C201C2E3}" destId="{07A5935A-DE20-4EDA-A2BE-6FAE2C74DB60}" srcOrd="1" destOrd="0" presId="urn:microsoft.com/office/officeart/2005/8/layout/bProcess2"/>
    <dgm:cxn modelId="{B99F98D4-F7B6-4BFA-8B1B-7975BDC189F0}" type="presParOf" srcId="{6BC75CDC-F658-4632-A1AC-9A532581C026}" destId="{8B3DBFC0-82CD-484C-89F6-D8CEB5E2A8B7}" srcOrd="5" destOrd="0" presId="urn:microsoft.com/office/officeart/2005/8/layout/bProcess2"/>
    <dgm:cxn modelId="{1102D1C2-57DA-468B-B033-E8F4C1DB3A59}" type="presParOf" srcId="{6BC75CDC-F658-4632-A1AC-9A532581C026}" destId="{4E9B63EA-18DA-4DA6-9B42-D183EFAED69B}" srcOrd="6" destOrd="0" presId="urn:microsoft.com/office/officeart/2005/8/layout/bProcess2"/>
    <dgm:cxn modelId="{C343A117-BCB5-4857-931C-D6CEDC9D9A26}" type="presParOf" srcId="{4E9B63EA-18DA-4DA6-9B42-D183EFAED69B}" destId="{BC9A74F3-AFFC-4948-A44B-C2F31FFF8896}" srcOrd="0" destOrd="0" presId="urn:microsoft.com/office/officeart/2005/8/layout/bProcess2"/>
    <dgm:cxn modelId="{9AF43E4A-EA4E-4799-894C-00098B8C5D37}" type="presParOf" srcId="{4E9B63EA-18DA-4DA6-9B42-D183EFAED69B}" destId="{6ABB1C2D-F43F-4F0D-9E3E-263E8B6FB4C5}" srcOrd="1" destOrd="0" presId="urn:microsoft.com/office/officeart/2005/8/layout/bProcess2"/>
    <dgm:cxn modelId="{386DA44B-01D2-4892-B35E-273677ED62B7}" type="presParOf" srcId="{6BC75CDC-F658-4632-A1AC-9A532581C026}" destId="{BAA64179-5E85-4C55-ADA4-5DC8FD768D6A}" srcOrd="7" destOrd="0" presId="urn:microsoft.com/office/officeart/2005/8/layout/bProcess2"/>
    <dgm:cxn modelId="{74FDEBBA-F654-4FD8-9DF2-52A04F8B7737}" type="presParOf" srcId="{6BC75CDC-F658-4632-A1AC-9A532581C026}" destId="{D19F023C-6455-4BF3-9893-BD29491AD172}" srcOrd="8" destOrd="0" presId="urn:microsoft.com/office/officeart/2005/8/layout/bProcess2"/>
    <dgm:cxn modelId="{47285BD6-7268-43AA-95DC-63DB29AEBE33}" type="presParOf" srcId="{D19F023C-6455-4BF3-9893-BD29491AD172}" destId="{BB397BA0-7E56-447B-876E-36331424A579}" srcOrd="0" destOrd="0" presId="urn:microsoft.com/office/officeart/2005/8/layout/bProcess2"/>
    <dgm:cxn modelId="{93CB445B-964E-43CC-96C6-1C3F2126F61E}" type="presParOf" srcId="{D19F023C-6455-4BF3-9893-BD29491AD172}" destId="{8892B8C9-6734-4D54-A192-BA9B39B18099}" srcOrd="1" destOrd="0" presId="urn:microsoft.com/office/officeart/2005/8/layout/bProcess2"/>
    <dgm:cxn modelId="{10B14FFE-0038-46F5-A104-03F85325C184}" type="presParOf" srcId="{6BC75CDC-F658-4632-A1AC-9A532581C026}" destId="{EFE99520-B793-4542-9AF2-39F66452AD43}" srcOrd="9" destOrd="0" presId="urn:microsoft.com/office/officeart/2005/8/layout/bProcess2"/>
    <dgm:cxn modelId="{6665AD8B-4706-46D8-8B81-10D2D425769A}" type="presParOf" srcId="{6BC75CDC-F658-4632-A1AC-9A532581C026}" destId="{4B06A00C-5B1A-4B2A-BF9E-E62D4103562E}" srcOrd="10" destOrd="0" presId="urn:microsoft.com/office/officeart/2005/8/layout/bProcess2"/>
    <dgm:cxn modelId="{1A667C76-D45E-483E-9882-1171A553E04D}" type="presParOf" srcId="{4B06A00C-5B1A-4B2A-BF9E-E62D4103562E}" destId="{27E4CE7B-C1D8-4248-B8A2-B5FC8B93A551}" srcOrd="0" destOrd="0" presId="urn:microsoft.com/office/officeart/2005/8/layout/bProcess2"/>
    <dgm:cxn modelId="{6F905CDD-658C-4A10-A9B0-9536F3C9FDA7}" type="presParOf" srcId="{4B06A00C-5B1A-4B2A-BF9E-E62D4103562E}" destId="{91BCBA9E-4210-4C2C-8A6A-C0FCAB983B6C}" srcOrd="1" destOrd="0" presId="urn:microsoft.com/office/officeart/2005/8/layout/bProcess2"/>
    <dgm:cxn modelId="{9DC27698-CBEC-48D1-9468-0625ECF85AF3}" type="presParOf" srcId="{6BC75CDC-F658-4632-A1AC-9A532581C026}" destId="{75B8ACE3-B27F-4E72-8D2C-610BFCAA1013}" srcOrd="11" destOrd="0" presId="urn:microsoft.com/office/officeart/2005/8/layout/bProcess2"/>
    <dgm:cxn modelId="{C7C21642-671A-49E6-972E-82D51D1A6E5D}" type="presParOf" srcId="{6BC75CDC-F658-4632-A1AC-9A532581C026}" destId="{AA5F4D22-E39B-43DB-BABB-BCE3567D6B1B}" srcOrd="12" destOrd="0" presId="urn:microsoft.com/office/officeart/2005/8/layout/bProcess2"/>
    <dgm:cxn modelId="{70441D47-6CB8-4172-A371-EADE210BDA50}" type="presParOf" srcId="{AA5F4D22-E39B-43DB-BABB-BCE3567D6B1B}" destId="{B4B364C4-33DF-4C92-AB1B-3FADAC64CA84}" srcOrd="0" destOrd="0" presId="urn:microsoft.com/office/officeart/2005/8/layout/bProcess2"/>
    <dgm:cxn modelId="{BB68E7DF-D80B-4C68-9200-05C4C9FB2D15}" type="presParOf" srcId="{AA5F4D22-E39B-43DB-BABB-BCE3567D6B1B}" destId="{F606A345-CFD6-4F79-97EE-3DB9F2E373E5}" srcOrd="1" destOrd="0" presId="urn:microsoft.com/office/officeart/2005/8/layout/bProcess2"/>
    <dgm:cxn modelId="{C20FDDE4-13EC-4B92-A8D9-1FAA079AEF0B}" type="presParOf" srcId="{6BC75CDC-F658-4632-A1AC-9A532581C026}" destId="{AFF953E2-9D6C-4FB8-9F33-B6151ACB5571}" srcOrd="13" destOrd="0" presId="urn:microsoft.com/office/officeart/2005/8/layout/bProcess2"/>
    <dgm:cxn modelId="{1B482156-CAE8-439D-B08E-1065F9A099D8}" type="presParOf" srcId="{6BC75CDC-F658-4632-A1AC-9A532581C026}" destId="{E2789769-7B7C-4EFA-92C8-2853D616F300}" srcOrd="14" destOrd="0" presId="urn:microsoft.com/office/officeart/2005/8/layout/bProcess2"/>
    <dgm:cxn modelId="{B833655D-17FD-43DF-8523-AA73D9A0C5A4}" type="presParOf" srcId="{E2789769-7B7C-4EFA-92C8-2853D616F300}" destId="{C9C1CCBD-CB3A-4507-AA7F-943B5AB53D0D}" srcOrd="0" destOrd="0" presId="urn:microsoft.com/office/officeart/2005/8/layout/bProcess2"/>
    <dgm:cxn modelId="{C8634F65-BC69-4ABF-94F0-98C31386F5C4}" type="presParOf" srcId="{E2789769-7B7C-4EFA-92C8-2853D616F300}" destId="{25B2C6FB-87E3-43F7-9D81-0DE2A0DEB0FA}" srcOrd="1" destOrd="0" presId="urn:microsoft.com/office/officeart/2005/8/layout/bProcess2"/>
    <dgm:cxn modelId="{A7E2FE66-54D8-4DEA-93F0-856213F2D647}" type="presParOf" srcId="{6BC75CDC-F658-4632-A1AC-9A532581C026}" destId="{61872702-FBB3-4BF6-B896-5101B4F13861}" srcOrd="15" destOrd="0" presId="urn:microsoft.com/office/officeart/2005/8/layout/bProcess2"/>
    <dgm:cxn modelId="{D08980D2-4641-40A1-937C-8F649EE5A414}" type="presParOf" srcId="{6BC75CDC-F658-4632-A1AC-9A532581C026}" destId="{3F01831A-7806-4595-96E7-21F0E5D36117}" srcOrd="16" destOrd="0" presId="urn:microsoft.com/office/officeart/2005/8/layout/bProcess2"/>
    <dgm:cxn modelId="{33BF2439-BF4C-4D71-B964-2472AFAA1DB4}" type="presParOf" srcId="{3F01831A-7806-4595-96E7-21F0E5D36117}" destId="{C3D4E589-E974-4B3A-920C-FEEE1A769854}" srcOrd="0" destOrd="0" presId="urn:microsoft.com/office/officeart/2005/8/layout/bProcess2"/>
    <dgm:cxn modelId="{551D764A-9118-447C-A227-F614D842CC22}" type="presParOf" srcId="{3F01831A-7806-4595-96E7-21F0E5D36117}" destId="{BB78153D-BF46-4B78-9805-9CB9FC5863B8}" srcOrd="1" destOrd="0" presId="urn:microsoft.com/office/officeart/2005/8/layout/bProcess2"/>
    <dgm:cxn modelId="{205EF9F9-45B6-4454-89ED-4D9A994256B0}" type="presParOf" srcId="{6BC75CDC-F658-4632-A1AC-9A532581C026}" destId="{4AB5829B-3E79-4D1A-B014-BAC7012957F6}" srcOrd="17" destOrd="0" presId="urn:microsoft.com/office/officeart/2005/8/layout/bProcess2"/>
    <dgm:cxn modelId="{F54CE653-E448-470D-9E13-DC58BF6B575E}" type="presParOf" srcId="{6BC75CDC-F658-4632-A1AC-9A532581C026}" destId="{30D075CE-6484-4FF8-A118-ECBC76B7FE3D}" srcOrd="18" destOrd="0" presId="urn:microsoft.com/office/officeart/2005/8/layout/bProcess2"/>
    <dgm:cxn modelId="{2146239B-0040-4B8C-8CA9-1CFF72A2EBB1}" type="presParOf" srcId="{30D075CE-6484-4FF8-A118-ECBC76B7FE3D}" destId="{4C4A3D9C-490B-4D51-9E02-0B8DBB8F937D}" srcOrd="0" destOrd="0" presId="urn:microsoft.com/office/officeart/2005/8/layout/bProcess2"/>
    <dgm:cxn modelId="{88890DBC-8AD4-42C6-9A6D-477079D34EB5}" type="presParOf" srcId="{30D075CE-6484-4FF8-A118-ECBC76B7FE3D}" destId="{A139D4E9-BC18-4FDE-8112-E767E7A5E2AE}" srcOrd="1" destOrd="0" presId="urn:microsoft.com/office/officeart/2005/8/layout/bProcess2"/>
    <dgm:cxn modelId="{E3312EF0-B9B2-4BC5-AE1D-4EA1EE9C23A5}" type="presParOf" srcId="{6BC75CDC-F658-4632-A1AC-9A532581C026}" destId="{5159C2BB-056B-4690-B13F-9CDFBAFD6A4A}" srcOrd="19" destOrd="0" presId="urn:microsoft.com/office/officeart/2005/8/layout/bProcess2"/>
    <dgm:cxn modelId="{5B549F57-1781-4E7D-9966-0384B3FDE548}" type="presParOf" srcId="{6BC75CDC-F658-4632-A1AC-9A532581C026}" destId="{97AA9DCF-83CA-4B3B-8913-8DCAA3F7BD7A}" srcOrd="20" destOrd="0" presId="urn:microsoft.com/office/officeart/2005/8/layout/bProcess2"/>
    <dgm:cxn modelId="{011C23CF-8A3B-445F-93E6-91BF0AC9D7EC}" type="presParOf" srcId="{97AA9DCF-83CA-4B3B-8913-8DCAA3F7BD7A}" destId="{90706420-CC2C-4879-A1AB-670F55852F4D}" srcOrd="0" destOrd="0" presId="urn:microsoft.com/office/officeart/2005/8/layout/bProcess2"/>
    <dgm:cxn modelId="{46AF3F07-53E6-4307-9A33-8440C14E6B2A}" type="presParOf" srcId="{97AA9DCF-83CA-4B3B-8913-8DCAA3F7BD7A}" destId="{E82FAA3D-5FF3-4491-BCBA-C521C937CBC1}" srcOrd="1" destOrd="0" presId="urn:microsoft.com/office/officeart/2005/8/layout/bProcess2"/>
    <dgm:cxn modelId="{F94CF5F1-44BB-4D3F-BDD4-8F48468A4760}" type="presParOf" srcId="{6BC75CDC-F658-4632-A1AC-9A532581C026}" destId="{876C6E9E-89CE-4F2F-B520-5ED39FAC2E16}" srcOrd="21" destOrd="0" presId="urn:microsoft.com/office/officeart/2005/8/layout/bProcess2"/>
    <dgm:cxn modelId="{41786125-5831-4A17-AFC6-F66BD64BCCAF}" type="presParOf" srcId="{6BC75CDC-F658-4632-A1AC-9A532581C026}" destId="{1957D13C-1DA3-495D-9191-17C654FE3916}" srcOrd="22" destOrd="0" presId="urn:microsoft.com/office/officeart/2005/8/layout/bProcess2"/>
    <dgm:cxn modelId="{4B41DC3E-7733-43B6-B76A-61F384C6E0F4}" type="presParOf" srcId="{1957D13C-1DA3-495D-9191-17C654FE3916}" destId="{D76038EF-8252-455D-9977-6B2124BD93DB}" srcOrd="0" destOrd="0" presId="urn:microsoft.com/office/officeart/2005/8/layout/bProcess2"/>
    <dgm:cxn modelId="{D5EF1A77-C697-4B25-982C-193B0B81C010}" type="presParOf" srcId="{1957D13C-1DA3-495D-9191-17C654FE3916}" destId="{9F96AEAE-9FBF-4086-8767-5787C870B2D2}" srcOrd="1" destOrd="0" presId="urn:microsoft.com/office/officeart/2005/8/layout/bProcess2"/>
    <dgm:cxn modelId="{D82FB7B0-EA95-4681-A35C-FF4AD6591644}" type="presParOf" srcId="{6BC75CDC-F658-4632-A1AC-9A532581C026}" destId="{9F9AD918-726E-44C9-A841-2C135DE80103}" srcOrd="23" destOrd="0" presId="urn:microsoft.com/office/officeart/2005/8/layout/bProcess2"/>
    <dgm:cxn modelId="{281693FD-F407-4786-BFF7-4C2EF5C89D2C}" type="presParOf" srcId="{6BC75CDC-F658-4632-A1AC-9A532581C026}" destId="{C67AB9B8-8230-460B-8A1B-656D9FEB23F8}" srcOrd="24" destOrd="0" presId="urn:microsoft.com/office/officeart/2005/8/layout/bProcess2"/>
    <dgm:cxn modelId="{48B6CE47-26A5-424E-A0D5-6E847419C977}" type="presParOf" srcId="{C67AB9B8-8230-460B-8A1B-656D9FEB23F8}" destId="{183C34D3-D62C-4CC5-9505-ADC3DBDFCAAF}" srcOrd="0" destOrd="0" presId="urn:microsoft.com/office/officeart/2005/8/layout/bProcess2"/>
    <dgm:cxn modelId="{7CD4204A-350F-4F9D-8510-80DF497280C6}" type="presParOf" srcId="{C67AB9B8-8230-460B-8A1B-656D9FEB23F8}" destId="{C2C2C8FC-E23D-4B11-92D0-9D622FBE2C81}" srcOrd="1" destOrd="0" presId="urn:microsoft.com/office/officeart/2005/8/layout/bProcess2"/>
    <dgm:cxn modelId="{706F7DA7-96F9-4A7E-956E-6EC7DAFD32BD}" type="presParOf" srcId="{6BC75CDC-F658-4632-A1AC-9A532581C026}" destId="{D2DDBD68-1AB2-4CE4-88BD-291306DCDAC5}" srcOrd="25" destOrd="0" presId="urn:microsoft.com/office/officeart/2005/8/layout/bProcess2"/>
    <dgm:cxn modelId="{D0C4322E-66F4-40D4-B99F-A8EB59448AA6}" type="presParOf" srcId="{6BC75CDC-F658-4632-A1AC-9A532581C026}" destId="{6D9D1831-AE95-4783-A5C4-7CB53B1B2650}" srcOrd="26" destOrd="0" presId="urn:microsoft.com/office/officeart/2005/8/layout/bProcess2"/>
    <dgm:cxn modelId="{7D3EBDC7-B3A2-447C-8640-D4729B0E762F}" type="presParOf" srcId="{6D9D1831-AE95-4783-A5C4-7CB53B1B2650}" destId="{B32EF6F4-D07B-42A8-B0AE-2FD565FB250A}" srcOrd="0" destOrd="0" presId="urn:microsoft.com/office/officeart/2005/8/layout/bProcess2"/>
    <dgm:cxn modelId="{6862EAAB-A8E7-4DDA-A02E-EABF6025835A}" type="presParOf" srcId="{6D9D1831-AE95-4783-A5C4-7CB53B1B2650}" destId="{02213385-73CF-48EF-992D-CFCCFC5FE22A}" srcOrd="1" destOrd="0" presId="urn:microsoft.com/office/officeart/2005/8/layout/bProcess2"/>
    <dgm:cxn modelId="{E3F5CA02-F928-476D-BDC6-85B5DE4FC962}" type="presParOf" srcId="{6BC75CDC-F658-4632-A1AC-9A532581C026}" destId="{F8F91A49-315F-4D32-842D-0348BEF9C7F8}" srcOrd="27" destOrd="0" presId="urn:microsoft.com/office/officeart/2005/8/layout/bProcess2"/>
    <dgm:cxn modelId="{38712695-B29A-48DC-81D6-1C4FA6D037AC}" type="presParOf" srcId="{6BC75CDC-F658-4632-A1AC-9A532581C026}" destId="{C250D93C-26BA-4906-8BD1-18B41EF91092}" srcOrd="28" destOrd="0" presId="urn:microsoft.com/office/officeart/2005/8/layout/bProcess2"/>
    <dgm:cxn modelId="{C72A8DCE-35DA-46F4-9E6E-191A0CBFD8E6}" type="presParOf" srcId="{C250D93C-26BA-4906-8BD1-18B41EF91092}" destId="{AA349BA8-AE2E-4B5E-8971-CCF8CB6F540D}" srcOrd="0" destOrd="0" presId="urn:microsoft.com/office/officeart/2005/8/layout/bProcess2"/>
    <dgm:cxn modelId="{9D7C0BA3-07E5-4C58-9B3E-850FDCE56809}" type="presParOf" srcId="{C250D93C-26BA-4906-8BD1-18B41EF91092}" destId="{70C00FAD-8649-42A7-8B67-D5942EBCF482}" srcOrd="1" destOrd="0" presId="urn:microsoft.com/office/officeart/2005/8/layout/bProcess2"/>
    <dgm:cxn modelId="{46560F8C-F245-4EAE-98C3-81B82372C468}" type="presParOf" srcId="{6BC75CDC-F658-4632-A1AC-9A532581C026}" destId="{40C17892-3F19-417F-8D7F-780A46B543EB}" srcOrd="29" destOrd="0" presId="urn:microsoft.com/office/officeart/2005/8/layout/bProcess2"/>
    <dgm:cxn modelId="{6ED0D777-797B-4EDD-BC63-EA36E9E19468}" type="presParOf" srcId="{6BC75CDC-F658-4632-A1AC-9A532581C026}" destId="{24485DEA-F1BF-48AB-BA97-298B447E1AC7}" srcOrd="30" destOrd="0" presId="urn:microsoft.com/office/officeart/2005/8/layout/bProcess2"/>
    <dgm:cxn modelId="{DE94F7C9-B1C8-4882-A8BF-12BEAE75051A}" type="presParOf" srcId="{24485DEA-F1BF-48AB-BA97-298B447E1AC7}" destId="{5A8F24DB-A808-4A73-9A0F-28CE875345B6}" srcOrd="0" destOrd="0" presId="urn:microsoft.com/office/officeart/2005/8/layout/bProcess2"/>
    <dgm:cxn modelId="{BC59C0A1-B0F0-4283-8C77-86884D7DBB1E}" type="presParOf" srcId="{24485DEA-F1BF-48AB-BA97-298B447E1AC7}" destId="{3EEC8487-0A97-482E-978A-DCBA611D704E}" srcOrd="1" destOrd="0" presId="urn:microsoft.com/office/officeart/2005/8/layout/bProcess2"/>
    <dgm:cxn modelId="{A1D5EE62-E9EA-4A46-AF41-AC2DCCEF515F}" type="presParOf" srcId="{6BC75CDC-F658-4632-A1AC-9A532581C026}" destId="{8CF534B8-D6AE-42FF-BB7C-2A2DA33DB392}" srcOrd="31" destOrd="0" presId="urn:microsoft.com/office/officeart/2005/8/layout/bProcess2"/>
    <dgm:cxn modelId="{F96E638A-3FBE-41AA-BEBF-363EC5E88643}" type="presParOf" srcId="{6BC75CDC-F658-4632-A1AC-9A532581C026}" destId="{A3755BDC-9D6A-442A-8034-087CB2FB5B63}" srcOrd="3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34201-5C6A-4BFE-BD68-9F97F7D9A0FA}">
      <dsp:nvSpPr>
        <dsp:cNvPr id="0" name=""/>
        <dsp:cNvSpPr/>
      </dsp:nvSpPr>
      <dsp:spPr>
        <a:xfrm>
          <a:off x="4068" y="426668"/>
          <a:ext cx="1205457" cy="120545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Ön araştırma</a:t>
          </a:r>
          <a:endParaRPr lang="tr-TR" sz="1000" kern="1200" dirty="0"/>
        </a:p>
      </dsp:txBody>
      <dsp:txXfrm>
        <a:off x="180603" y="603203"/>
        <a:ext cx="852387" cy="852387"/>
      </dsp:txXfrm>
    </dsp:sp>
    <dsp:sp modelId="{7B541BA4-07EB-45AB-8EEF-801BBE9F4A55}">
      <dsp:nvSpPr>
        <dsp:cNvPr id="0" name=""/>
        <dsp:cNvSpPr/>
      </dsp:nvSpPr>
      <dsp:spPr>
        <a:xfrm rot="10800000">
          <a:off x="395841" y="1787780"/>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2A80C8-4730-4C0A-B6CC-24D94CD8B01A}">
      <dsp:nvSpPr>
        <dsp:cNvPr id="0" name=""/>
        <dsp:cNvSpPr/>
      </dsp:nvSpPr>
      <dsp:spPr>
        <a:xfrm>
          <a:off x="204776" y="2254744"/>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Evrak hazırlığı</a:t>
          </a:r>
          <a:endParaRPr lang="tr-TR" sz="1000" kern="1200" dirty="0"/>
        </a:p>
      </dsp:txBody>
      <dsp:txXfrm>
        <a:off x="322525" y="2372493"/>
        <a:ext cx="568541" cy="568541"/>
      </dsp:txXfrm>
    </dsp:sp>
    <dsp:sp modelId="{128BE38E-D895-490D-91D0-4F1B9F00DFBA}">
      <dsp:nvSpPr>
        <dsp:cNvPr id="0" name=""/>
        <dsp:cNvSpPr/>
      </dsp:nvSpPr>
      <dsp:spPr>
        <a:xfrm rot="10800000">
          <a:off x="395841" y="3314792"/>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A5935A-DE20-4EDA-A2BE-6FAE2C74DB60}">
      <dsp:nvSpPr>
        <dsp:cNvPr id="0" name=""/>
        <dsp:cNvSpPr/>
      </dsp:nvSpPr>
      <dsp:spPr>
        <a:xfrm>
          <a:off x="204776"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Dosya teslimi</a:t>
          </a:r>
          <a:endParaRPr lang="tr-TR" sz="1000" kern="1200" dirty="0"/>
        </a:p>
      </dsp:txBody>
      <dsp:txXfrm>
        <a:off x="322525" y="3999860"/>
        <a:ext cx="568541" cy="568541"/>
      </dsp:txXfrm>
    </dsp:sp>
    <dsp:sp modelId="{8B3DBFC0-82CD-484C-89F6-D8CEB5E2A8B7}">
      <dsp:nvSpPr>
        <dsp:cNvPr id="0" name=""/>
        <dsp:cNvSpPr/>
      </dsp:nvSpPr>
      <dsp:spPr>
        <a:xfrm rot="5400000">
          <a:off x="1309274" y="4119137"/>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BB1C2D-F43F-4F0D-9E3E-263E8B6FB4C5}">
      <dsp:nvSpPr>
        <dsp:cNvPr id="0" name=""/>
        <dsp:cNvSpPr/>
      </dsp:nvSpPr>
      <dsp:spPr>
        <a:xfrm>
          <a:off x="2012962"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Sözleşme</a:t>
          </a:r>
          <a:endParaRPr lang="tr-TR" sz="1000" kern="1200" dirty="0"/>
        </a:p>
      </dsp:txBody>
      <dsp:txXfrm>
        <a:off x="2130711" y="3999860"/>
        <a:ext cx="568541" cy="568541"/>
      </dsp:txXfrm>
    </dsp:sp>
    <dsp:sp modelId="{BAA64179-5E85-4C55-ADA4-5DC8FD768D6A}">
      <dsp:nvSpPr>
        <dsp:cNvPr id="0" name=""/>
        <dsp:cNvSpPr/>
      </dsp:nvSpPr>
      <dsp:spPr>
        <a:xfrm>
          <a:off x="2204027" y="3296114"/>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92B8C9-6734-4D54-A192-BA9B39B18099}">
      <dsp:nvSpPr>
        <dsp:cNvPr id="0" name=""/>
        <dsp:cNvSpPr/>
      </dsp:nvSpPr>
      <dsp:spPr>
        <a:xfrm>
          <a:off x="2012962" y="2254744"/>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OLS ilk sınav</a:t>
          </a:r>
          <a:endParaRPr lang="tr-TR" sz="1000" kern="1200" dirty="0"/>
        </a:p>
      </dsp:txBody>
      <dsp:txXfrm>
        <a:off x="2130711" y="2372493"/>
        <a:ext cx="568541" cy="568541"/>
      </dsp:txXfrm>
    </dsp:sp>
    <dsp:sp modelId="{EFE99520-B793-4542-9AF2-39F66452AD43}">
      <dsp:nvSpPr>
        <dsp:cNvPr id="0" name=""/>
        <dsp:cNvSpPr/>
      </dsp:nvSpPr>
      <dsp:spPr>
        <a:xfrm>
          <a:off x="2204027" y="1668747"/>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BCBA9E-4210-4C2C-8A6A-C0FCAB983B6C}">
      <dsp:nvSpPr>
        <dsp:cNvPr id="0" name=""/>
        <dsp:cNvSpPr/>
      </dsp:nvSpPr>
      <dsp:spPr>
        <a:xfrm>
          <a:off x="2012962" y="627376"/>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Hibe</a:t>
          </a:r>
          <a:endParaRPr lang="tr-TR" sz="1000" kern="1200" dirty="0"/>
        </a:p>
      </dsp:txBody>
      <dsp:txXfrm>
        <a:off x="2130711" y="745125"/>
        <a:ext cx="568541" cy="568541"/>
      </dsp:txXfrm>
    </dsp:sp>
    <dsp:sp modelId="{75B8ACE3-B27F-4E72-8D2C-610BFCAA1013}">
      <dsp:nvSpPr>
        <dsp:cNvPr id="0" name=""/>
        <dsp:cNvSpPr/>
      </dsp:nvSpPr>
      <dsp:spPr>
        <a:xfrm rot="5400000">
          <a:off x="3117459" y="864402"/>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06A345-CFD6-4F79-97EE-3DB9F2E373E5}">
      <dsp:nvSpPr>
        <dsp:cNvPr id="0" name=""/>
        <dsp:cNvSpPr/>
      </dsp:nvSpPr>
      <dsp:spPr>
        <a:xfrm>
          <a:off x="3821148" y="627376"/>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Seyahat</a:t>
          </a:r>
          <a:endParaRPr lang="tr-TR" sz="1000" kern="1200" dirty="0"/>
        </a:p>
      </dsp:txBody>
      <dsp:txXfrm>
        <a:off x="3938897" y="745125"/>
        <a:ext cx="568541" cy="568541"/>
      </dsp:txXfrm>
    </dsp:sp>
    <dsp:sp modelId="{AFF953E2-9D6C-4FB8-9F33-B6151ACB5571}">
      <dsp:nvSpPr>
        <dsp:cNvPr id="0" name=""/>
        <dsp:cNvSpPr/>
      </dsp:nvSpPr>
      <dsp:spPr>
        <a:xfrm rot="10800000">
          <a:off x="4012213" y="1687425"/>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B2C6FB-87E3-43F7-9D81-0DE2A0DEB0FA}">
      <dsp:nvSpPr>
        <dsp:cNvPr id="0" name=""/>
        <dsp:cNvSpPr/>
      </dsp:nvSpPr>
      <dsp:spPr>
        <a:xfrm>
          <a:off x="3821148" y="2254744"/>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Faaliyeti gerçekleştirme</a:t>
          </a:r>
          <a:endParaRPr lang="tr-TR" sz="1000" kern="1200" dirty="0"/>
        </a:p>
      </dsp:txBody>
      <dsp:txXfrm>
        <a:off x="3938897" y="2372493"/>
        <a:ext cx="568541" cy="568541"/>
      </dsp:txXfrm>
    </dsp:sp>
    <dsp:sp modelId="{61872702-FBB3-4BF6-B896-5101B4F13861}">
      <dsp:nvSpPr>
        <dsp:cNvPr id="0" name=""/>
        <dsp:cNvSpPr/>
      </dsp:nvSpPr>
      <dsp:spPr>
        <a:xfrm rot="10800000">
          <a:off x="4012213" y="3314792"/>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78153D-BF46-4B78-9805-9CB9FC5863B8}">
      <dsp:nvSpPr>
        <dsp:cNvPr id="0" name=""/>
        <dsp:cNvSpPr/>
      </dsp:nvSpPr>
      <dsp:spPr>
        <a:xfrm>
          <a:off x="3821148"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Evrak hazırlığı</a:t>
          </a:r>
          <a:endParaRPr lang="tr-TR" sz="1000" kern="1200" dirty="0"/>
        </a:p>
      </dsp:txBody>
      <dsp:txXfrm>
        <a:off x="3938897" y="3999860"/>
        <a:ext cx="568541" cy="568541"/>
      </dsp:txXfrm>
    </dsp:sp>
    <dsp:sp modelId="{4AB5829B-3E79-4D1A-B014-BAC7012957F6}">
      <dsp:nvSpPr>
        <dsp:cNvPr id="0" name=""/>
        <dsp:cNvSpPr/>
      </dsp:nvSpPr>
      <dsp:spPr>
        <a:xfrm rot="5400000">
          <a:off x="4925645" y="4119137"/>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39D4E9-BC18-4FDE-8112-E767E7A5E2AE}">
      <dsp:nvSpPr>
        <dsp:cNvPr id="0" name=""/>
        <dsp:cNvSpPr/>
      </dsp:nvSpPr>
      <dsp:spPr>
        <a:xfrm>
          <a:off x="5629334"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Faaliyetin sonlanması</a:t>
          </a:r>
          <a:endParaRPr lang="tr-TR" sz="1000" kern="1200" dirty="0"/>
        </a:p>
      </dsp:txBody>
      <dsp:txXfrm>
        <a:off x="5747083" y="3999860"/>
        <a:ext cx="568541" cy="568541"/>
      </dsp:txXfrm>
    </dsp:sp>
    <dsp:sp modelId="{5159C2BB-056B-4690-B13F-9CDFBAFD6A4A}">
      <dsp:nvSpPr>
        <dsp:cNvPr id="0" name=""/>
        <dsp:cNvSpPr/>
      </dsp:nvSpPr>
      <dsp:spPr>
        <a:xfrm>
          <a:off x="5820399" y="3296114"/>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2FAA3D-5FF3-4491-BCBA-C521C937CBC1}">
      <dsp:nvSpPr>
        <dsp:cNvPr id="0" name=""/>
        <dsp:cNvSpPr/>
      </dsp:nvSpPr>
      <dsp:spPr>
        <a:xfrm>
          <a:off x="5629334" y="2254744"/>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Alınması gereken evraklar</a:t>
          </a:r>
          <a:endParaRPr lang="tr-TR" sz="1000" kern="1200" dirty="0"/>
        </a:p>
      </dsp:txBody>
      <dsp:txXfrm>
        <a:off x="5747083" y="2372493"/>
        <a:ext cx="568541" cy="568541"/>
      </dsp:txXfrm>
    </dsp:sp>
    <dsp:sp modelId="{876C6E9E-89CE-4F2F-B520-5ED39FAC2E16}">
      <dsp:nvSpPr>
        <dsp:cNvPr id="0" name=""/>
        <dsp:cNvSpPr/>
      </dsp:nvSpPr>
      <dsp:spPr>
        <a:xfrm>
          <a:off x="5820399" y="1668747"/>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96AEAE-9FBF-4086-8767-5787C870B2D2}">
      <dsp:nvSpPr>
        <dsp:cNvPr id="0" name=""/>
        <dsp:cNvSpPr/>
      </dsp:nvSpPr>
      <dsp:spPr>
        <a:xfrm>
          <a:off x="5629334" y="627376"/>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Dosya teslimi</a:t>
          </a:r>
          <a:endParaRPr lang="tr-TR" sz="1000" kern="1200" dirty="0"/>
        </a:p>
      </dsp:txBody>
      <dsp:txXfrm>
        <a:off x="5747083" y="745125"/>
        <a:ext cx="568541" cy="568541"/>
      </dsp:txXfrm>
    </dsp:sp>
    <dsp:sp modelId="{9F9AD918-726E-44C9-A841-2C135DE80103}">
      <dsp:nvSpPr>
        <dsp:cNvPr id="0" name=""/>
        <dsp:cNvSpPr/>
      </dsp:nvSpPr>
      <dsp:spPr>
        <a:xfrm rot="5400000">
          <a:off x="6733831" y="864402"/>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C2C8FC-E23D-4B11-92D0-9D622FBE2C81}">
      <dsp:nvSpPr>
        <dsp:cNvPr id="0" name=""/>
        <dsp:cNvSpPr/>
      </dsp:nvSpPr>
      <dsp:spPr>
        <a:xfrm>
          <a:off x="7437520" y="627376"/>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OLS ikinci sınav</a:t>
          </a:r>
          <a:endParaRPr lang="tr-TR" sz="1000" kern="1200" dirty="0"/>
        </a:p>
      </dsp:txBody>
      <dsp:txXfrm>
        <a:off x="7555269" y="745125"/>
        <a:ext cx="568541" cy="568541"/>
      </dsp:txXfrm>
    </dsp:sp>
    <dsp:sp modelId="{D2DDBD68-1AB2-4CE4-88BD-291306DCDAC5}">
      <dsp:nvSpPr>
        <dsp:cNvPr id="0" name=""/>
        <dsp:cNvSpPr/>
      </dsp:nvSpPr>
      <dsp:spPr>
        <a:xfrm rot="10800000">
          <a:off x="7628585" y="1687425"/>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213385-73CF-48EF-992D-CFCCFC5FE22A}">
      <dsp:nvSpPr>
        <dsp:cNvPr id="0" name=""/>
        <dsp:cNvSpPr/>
      </dsp:nvSpPr>
      <dsp:spPr>
        <a:xfrm>
          <a:off x="7437520" y="2254744"/>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Sistem kaydı</a:t>
          </a:r>
          <a:endParaRPr lang="tr-TR" sz="1000" kern="1200" dirty="0"/>
        </a:p>
      </dsp:txBody>
      <dsp:txXfrm>
        <a:off x="7555269" y="2372493"/>
        <a:ext cx="568541" cy="568541"/>
      </dsp:txXfrm>
    </dsp:sp>
    <dsp:sp modelId="{F8F91A49-315F-4D32-842D-0348BEF9C7F8}">
      <dsp:nvSpPr>
        <dsp:cNvPr id="0" name=""/>
        <dsp:cNvSpPr/>
      </dsp:nvSpPr>
      <dsp:spPr>
        <a:xfrm rot="10800000">
          <a:off x="7628585" y="3314792"/>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C00FAD-8649-42A7-8B67-D5942EBCF482}">
      <dsp:nvSpPr>
        <dsp:cNvPr id="0" name=""/>
        <dsp:cNvSpPr/>
      </dsp:nvSpPr>
      <dsp:spPr>
        <a:xfrm>
          <a:off x="7437520"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Çevrim içi anket</a:t>
          </a:r>
          <a:endParaRPr lang="tr-TR" sz="1000" kern="1200" dirty="0"/>
        </a:p>
      </dsp:txBody>
      <dsp:txXfrm>
        <a:off x="7555269" y="3999860"/>
        <a:ext cx="568541" cy="568541"/>
      </dsp:txXfrm>
    </dsp:sp>
    <dsp:sp modelId="{40C17892-3F19-417F-8D7F-780A46B543EB}">
      <dsp:nvSpPr>
        <dsp:cNvPr id="0" name=""/>
        <dsp:cNvSpPr/>
      </dsp:nvSpPr>
      <dsp:spPr>
        <a:xfrm rot="5400000">
          <a:off x="8542017" y="4119137"/>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EC8487-0A97-482E-978A-DCBA611D704E}">
      <dsp:nvSpPr>
        <dsp:cNvPr id="0" name=""/>
        <dsp:cNvSpPr/>
      </dsp:nvSpPr>
      <dsp:spPr>
        <a:xfrm>
          <a:off x="9245706" y="3882111"/>
          <a:ext cx="804039" cy="8040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Dosya teslimi</a:t>
          </a:r>
          <a:endParaRPr lang="tr-TR" sz="1000" kern="1200" dirty="0"/>
        </a:p>
      </dsp:txBody>
      <dsp:txXfrm>
        <a:off x="9363455" y="3999860"/>
        <a:ext cx="568541" cy="568541"/>
      </dsp:txXfrm>
    </dsp:sp>
    <dsp:sp modelId="{8CF534B8-D6AE-42FF-BB7C-2A2DA33DB392}">
      <dsp:nvSpPr>
        <dsp:cNvPr id="0" name=""/>
        <dsp:cNvSpPr/>
      </dsp:nvSpPr>
      <dsp:spPr>
        <a:xfrm>
          <a:off x="9436771" y="3396468"/>
          <a:ext cx="421910" cy="3299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755BDC-9D6A-442A-8034-087CB2FB5B63}">
      <dsp:nvSpPr>
        <dsp:cNvPr id="0" name=""/>
        <dsp:cNvSpPr/>
      </dsp:nvSpPr>
      <dsp:spPr>
        <a:xfrm>
          <a:off x="9044997" y="2054035"/>
          <a:ext cx="1205457" cy="120545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Kalan hibenin ödenmesi</a:t>
          </a:r>
          <a:endParaRPr lang="tr-TR" sz="1000" kern="1200" dirty="0"/>
        </a:p>
      </dsp:txBody>
      <dsp:txXfrm>
        <a:off x="9221532" y="2230570"/>
        <a:ext cx="852387" cy="85238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F5701A0-9831-46B9-914C-67DA3DFEBAAF}" type="datetimeFigureOut">
              <a:rPr lang="tr-TR" smtClean="0"/>
              <a:t>19.04.2017</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91530A7-7693-4945-826D-D6987F8D1336}" type="slidenum">
              <a:rPr lang="tr-TR" smtClean="0"/>
              <a:t>‹#›</a:t>
            </a:fld>
            <a:endParaRPr lang="tr-TR"/>
          </a:p>
        </p:txBody>
      </p:sp>
    </p:spTree>
    <p:extLst>
      <p:ext uri="{BB962C8B-B14F-4D97-AF65-F5344CB8AC3E}">
        <p14:creationId xmlns:p14="http://schemas.microsoft.com/office/powerpoint/2010/main" val="4064266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048BB45-F199-44AC-8093-2EE6F8D0FDEA}" type="datetimeFigureOut">
              <a:rPr lang="tr-TR" smtClean="0"/>
              <a:t>19.04.2017</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14325E-175E-4997-B95E-AD5F5297A4D5}" type="slidenum">
              <a:rPr lang="tr-TR" smtClean="0"/>
              <a:t>‹#›</a:t>
            </a:fld>
            <a:endParaRPr lang="tr-TR"/>
          </a:p>
        </p:txBody>
      </p:sp>
    </p:spTree>
    <p:extLst>
      <p:ext uri="{BB962C8B-B14F-4D97-AF65-F5344CB8AC3E}">
        <p14:creationId xmlns:p14="http://schemas.microsoft.com/office/powerpoint/2010/main" val="17628446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C14325E-175E-4997-B95E-AD5F5297A4D5}" type="slidenum">
              <a:rPr lang="tr-TR" smtClean="0"/>
              <a:t>1</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09350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C14325E-175E-4997-B95E-AD5F5297A4D5}" type="slidenum">
              <a:rPr lang="tr-TR" smtClean="0"/>
              <a:t>8</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413509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C14325E-175E-4997-B95E-AD5F5297A4D5}" type="slidenum">
              <a:rPr lang="tr-TR" smtClean="0"/>
              <a:t>9</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1588008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14325E-175E-4997-B95E-AD5F5297A4D5}" type="slidenum">
              <a:rPr lang="tr-TR" smtClean="0"/>
              <a:t>23</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78522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B1DE3F6-64B5-42EE-A7F7-39467519BC30}"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70575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8E172EB-25B8-428E-87DF-806320C08D5E}"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1333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9E8169C-AD97-455D-8D87-56795F369B59}"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933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D43B0F8-253F-4771-9A0C-6D0530DB7C74}"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3551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E463E54-A15F-4F5C-B7A2-0C4D24378E49}"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9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A56857-7517-47BC-A686-7A44F101B68E}"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74261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9B7259A-C2EF-456D-A2E2-0CEBC8BB32C7}"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59116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31678C-F06F-4BC4-9623-E9BEDA08E004}"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232729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DEF68A-F700-4D4C-BFFF-31E946C60BF9}"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16984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4E84E50-E3BF-4BC0-A5C6-622777F436E4}" type="datetime1">
              <a:rPr lang="tr-TR" smtClean="0"/>
              <a:t>19.04.2017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54794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BC2527-D99E-44F4-859E-56EE296FC9E1}" type="datetime1">
              <a:rPr lang="tr-TR" smtClean="0"/>
              <a:t>19.04.2017</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854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AB0CEE6-1F4A-4B7D-9356-73763442CD78}" type="datetime1">
              <a:rPr lang="tr-TR" smtClean="0"/>
              <a:t>19.04.2017</a:t>
            </a:fld>
            <a:endParaRPr lang="tr-TR"/>
          </a:p>
        </p:txBody>
      </p:sp>
      <p:sp>
        <p:nvSpPr>
          <p:cNvPr id="8" name="Footer Placeholder 7"/>
          <p:cNvSpPr>
            <a:spLocks noGrp="1"/>
          </p:cNvSpPr>
          <p:nvPr>
            <p:ph type="ftr" sz="quarter" idx="11"/>
          </p:nvPr>
        </p:nvSpPr>
        <p:spPr/>
        <p:txBody>
          <a:bodyPr/>
          <a:lstStyle/>
          <a:p>
            <a:r>
              <a:rPr lang="tr-TR" smtClean="0"/>
              <a:t>YTU Avrupa Birliği Ofisi</a:t>
            </a:r>
            <a:endParaRPr lang="tr-TR"/>
          </a:p>
        </p:txBody>
      </p:sp>
      <p:sp>
        <p:nvSpPr>
          <p:cNvPr id="9" name="Slide Number Placeholder 8"/>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6984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0C5D5A3-D2EC-4990-9FDF-B910B4E79705}" type="datetime1">
              <a:rPr lang="tr-TR" smtClean="0"/>
              <a:t>19.04.2017</a:t>
            </a:fld>
            <a:endParaRPr lang="tr-TR"/>
          </a:p>
        </p:txBody>
      </p:sp>
      <p:sp>
        <p:nvSpPr>
          <p:cNvPr id="4" name="Footer Placeholder 3"/>
          <p:cNvSpPr>
            <a:spLocks noGrp="1"/>
          </p:cNvSpPr>
          <p:nvPr>
            <p:ph type="ftr" sz="quarter" idx="11"/>
          </p:nvPr>
        </p:nvSpPr>
        <p:spPr/>
        <p:txBody>
          <a:bodyPr/>
          <a:lstStyle/>
          <a:p>
            <a:r>
              <a:rPr lang="tr-TR" smtClean="0"/>
              <a:t>YTU Avrupa Birliği Ofisi</a:t>
            </a:r>
            <a:endParaRPr lang="tr-TR"/>
          </a:p>
        </p:txBody>
      </p:sp>
      <p:sp>
        <p:nvSpPr>
          <p:cNvPr id="5" name="Slide Number Placeholder 4"/>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6232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E5D70-5C76-435D-B7BB-47F03C7B800C}" type="datetime1">
              <a:rPr lang="tr-TR" smtClean="0"/>
              <a:t>19.04.2017</a:t>
            </a:fld>
            <a:endParaRPr lang="tr-TR"/>
          </a:p>
        </p:txBody>
      </p:sp>
      <p:sp>
        <p:nvSpPr>
          <p:cNvPr id="3" name="Footer Placeholder 2"/>
          <p:cNvSpPr>
            <a:spLocks noGrp="1"/>
          </p:cNvSpPr>
          <p:nvPr>
            <p:ph type="ftr" sz="quarter" idx="11"/>
          </p:nvPr>
        </p:nvSpPr>
        <p:spPr/>
        <p:txBody>
          <a:bodyPr/>
          <a:lstStyle/>
          <a:p>
            <a:r>
              <a:rPr lang="tr-TR" smtClean="0"/>
              <a:t>YTU Avrupa Birliği Ofisi</a:t>
            </a:r>
            <a:endParaRPr lang="tr-TR"/>
          </a:p>
        </p:txBody>
      </p:sp>
      <p:sp>
        <p:nvSpPr>
          <p:cNvPr id="4" name="Slide Number Placeholder 3"/>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95107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16A501-7594-4BD0-ADDC-A09E69857604}" type="datetime1">
              <a:rPr lang="tr-TR" smtClean="0"/>
              <a:t>19.04.2017</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17984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
        <p:nvSpPr>
          <p:cNvPr id="5" name="Date Placeholder 4"/>
          <p:cNvSpPr>
            <a:spLocks noGrp="1"/>
          </p:cNvSpPr>
          <p:nvPr>
            <p:ph type="dt" sz="half" idx="10"/>
          </p:nvPr>
        </p:nvSpPr>
        <p:spPr/>
        <p:txBody>
          <a:bodyPr/>
          <a:lstStyle/>
          <a:p>
            <a:fld id="{255B2936-3188-416C-A876-3F01A41C3EE5}" type="datetime1">
              <a:rPr lang="tr-TR" smtClean="0"/>
              <a:t>19.04.2017</a:t>
            </a:fld>
            <a:endParaRPr lang="tr-TR"/>
          </a:p>
        </p:txBody>
      </p:sp>
    </p:spTree>
    <p:extLst>
      <p:ext uri="{BB962C8B-B14F-4D97-AF65-F5344CB8AC3E}">
        <p14:creationId xmlns:p14="http://schemas.microsoft.com/office/powerpoint/2010/main" val="127417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C07599-6672-447D-B052-C54DFCBD8F25}" type="datetime1">
              <a:rPr lang="tr-TR" smtClean="0"/>
              <a:t>19.04.2017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YTU Avrupa Birliği Ofisi</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60B34E-BCC5-45D8-9C5D-D5BEB3264A01}" type="slidenum">
              <a:rPr lang="tr-TR" smtClean="0"/>
              <a:t>‹#›</a:t>
            </a:fld>
            <a:endParaRPr lang="tr-TR"/>
          </a:p>
        </p:txBody>
      </p:sp>
    </p:spTree>
    <p:extLst>
      <p:ext uri="{BB962C8B-B14F-4D97-AF65-F5344CB8AC3E}">
        <p14:creationId xmlns:p14="http://schemas.microsoft.com/office/powerpoint/2010/main" val="413767630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eu.yildiz.edu.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alite.yildiz.edu.tr/login/sys/admin/subPages/img/FR-0701-Erasmus+%20Staj%20Denetim%20Formu%20(Gidi%C5%9F).DOCX"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www.eu.yildiz.edu.tr/" TargetMode="External"/><Relationship Id="rId4" Type="http://schemas.openxmlformats.org/officeDocument/2006/relationships/hyperlink" Target="http://www.kalite.yildiz.edu.tr/login/sys/admin/subPages/img/FR-0656-Learning%20agreement%20for%20traineeshi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6819" y="3378925"/>
            <a:ext cx="8596668" cy="2351314"/>
          </a:xfrm>
        </p:spPr>
        <p:txBody>
          <a:bodyPr>
            <a:normAutofit/>
          </a:bodyPr>
          <a:lstStyle/>
          <a:p>
            <a:r>
              <a:rPr lang="tr-TR" dirty="0" smtClean="0">
                <a:solidFill>
                  <a:schemeClr val="accent2"/>
                </a:solidFill>
              </a:rPr>
              <a:t>ERASMUS+ ÖĞRENCİ HAREKETLİLİĞİ</a:t>
            </a:r>
            <a:br>
              <a:rPr lang="tr-TR" dirty="0" smtClean="0">
                <a:solidFill>
                  <a:schemeClr val="accent2"/>
                </a:solidFill>
              </a:rPr>
            </a:br>
            <a:r>
              <a:rPr lang="tr-TR" dirty="0" smtClean="0">
                <a:solidFill>
                  <a:schemeClr val="accent2"/>
                </a:solidFill>
              </a:rPr>
              <a:t>Staj Faaliyeti</a:t>
            </a:r>
            <a:br>
              <a:rPr lang="tr-TR" dirty="0" smtClean="0">
                <a:solidFill>
                  <a:schemeClr val="accent2"/>
                </a:solidFill>
              </a:rPr>
            </a:br>
            <a:r>
              <a:rPr lang="tr-TR" dirty="0" smtClean="0">
                <a:solidFill>
                  <a:schemeClr val="accent2"/>
                </a:solidFill>
              </a:rPr>
              <a:t>Yararlanıcı Bilgilendirme Sunumu</a:t>
            </a:r>
            <a:br>
              <a:rPr lang="tr-TR" dirty="0" smtClean="0">
                <a:solidFill>
                  <a:schemeClr val="accent2"/>
                </a:solidFill>
              </a:rPr>
            </a:br>
            <a:r>
              <a:rPr lang="tr-TR" dirty="0" smtClean="0">
                <a:solidFill>
                  <a:schemeClr val="accent2"/>
                </a:solidFill>
              </a:rPr>
              <a:t>25 Nisan 2017</a:t>
            </a:r>
            <a:endParaRPr lang="tr-TR" dirty="0">
              <a:solidFill>
                <a:schemeClr val="accent2"/>
              </a:solidFill>
            </a:endParaRPr>
          </a:p>
        </p:txBody>
      </p:sp>
      <p:sp>
        <p:nvSpPr>
          <p:cNvPr id="5" name="Unvan 1"/>
          <p:cNvSpPr txBox="1">
            <a:spLocks/>
          </p:cNvSpPr>
          <p:nvPr/>
        </p:nvSpPr>
        <p:spPr>
          <a:xfrm>
            <a:off x="2281644" y="67867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solidFill>
                  <a:schemeClr val="accent2"/>
                </a:solidFill>
              </a:rPr>
              <a:t>YILDIZ TEKNİK ÜNİVERSİTESİ</a:t>
            </a:r>
          </a:p>
          <a:p>
            <a:r>
              <a:rPr lang="tr-TR" b="1" dirty="0" smtClean="0">
                <a:solidFill>
                  <a:schemeClr val="accent2"/>
                </a:solidFill>
              </a:rPr>
              <a:t>AVRUPA BİRLİĞİ OFİSİ</a:t>
            </a:r>
            <a:endParaRPr lang="tr-TR" b="1" dirty="0">
              <a:solidFill>
                <a:schemeClr val="accent2"/>
              </a:solidFill>
            </a:endParaRPr>
          </a:p>
        </p:txBody>
      </p:sp>
      <p:pic>
        <p:nvPicPr>
          <p:cNvPr id="1026" name="Picture 2" descr="https://upload.wikimedia.org/wikipedia/tr/3/31/Y%C4%B1ld%C4%B1z_Teknik_%C3%9Cniversitesi_Logo.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7588" y="539930"/>
            <a:ext cx="1414056" cy="1400903"/>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up 14"/>
          <p:cNvGrpSpPr/>
          <p:nvPr/>
        </p:nvGrpSpPr>
        <p:grpSpPr>
          <a:xfrm>
            <a:off x="6722703" y="5605802"/>
            <a:ext cx="5346467" cy="957921"/>
            <a:chOff x="6722703" y="5605802"/>
            <a:chExt cx="5346467" cy="957921"/>
          </a:xfrm>
        </p:grpSpPr>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5367" y="5622878"/>
              <a:ext cx="1583803" cy="893565"/>
            </a:xfrm>
            <a:prstGeom prst="rect">
              <a:avLst/>
            </a:prstGeom>
          </p:spPr>
        </p:pic>
        <p:pic>
          <p:nvPicPr>
            <p:cNvPr id="9" name="Resi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703" y="5623966"/>
              <a:ext cx="1711141" cy="939757"/>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37384" y="5605802"/>
              <a:ext cx="1791412" cy="939757"/>
            </a:xfrm>
            <a:prstGeom prst="rect">
              <a:avLst/>
            </a:prstGeom>
          </p:spPr>
        </p:pic>
      </p:grpSp>
      <p:sp>
        <p:nvSpPr>
          <p:cNvPr id="3" name="Altbilgi Yer Tutucusu 2"/>
          <p:cNvSpPr>
            <a:spLocks noGrp="1"/>
          </p:cNvSpPr>
          <p:nvPr>
            <p:ph type="ftr" sz="quarter" idx="11"/>
          </p:nvPr>
        </p:nvSpPr>
        <p:spPr>
          <a:xfrm>
            <a:off x="5894388" y="6492875"/>
            <a:ext cx="6297612" cy="365125"/>
          </a:xfrm>
        </p:spPr>
        <p:txBody>
          <a:body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195119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normAutofit/>
          </a:bodyPr>
          <a:lstStyle/>
          <a:p>
            <a:r>
              <a:rPr lang="tr-TR" dirty="0"/>
              <a:t>Faaliyet öncesi hazırlıklar</a:t>
            </a:r>
            <a:br>
              <a:rPr lang="tr-TR" dirty="0"/>
            </a:br>
            <a:r>
              <a:rPr lang="tr-TR" dirty="0" smtClean="0"/>
              <a:t>İntibak A Prosedürü</a:t>
            </a:r>
            <a:endParaRPr lang="tr-TR" dirty="0"/>
          </a:p>
        </p:txBody>
      </p:sp>
      <p:graphicFrame>
        <p:nvGraphicFramePr>
          <p:cNvPr id="10" name="Tablo 9"/>
          <p:cNvGraphicFramePr>
            <a:graphicFrameLocks noGrp="1"/>
          </p:cNvGraphicFramePr>
          <p:nvPr>
            <p:extLst>
              <p:ext uri="{D42A27DB-BD31-4B8C-83A1-F6EECF244321}">
                <p14:modId xmlns:p14="http://schemas.microsoft.com/office/powerpoint/2010/main" val="1838066682"/>
              </p:ext>
            </p:extLst>
          </p:nvPr>
        </p:nvGraphicFramePr>
        <p:xfrm>
          <a:off x="677334" y="1930400"/>
          <a:ext cx="8127999" cy="40538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tr-TR" dirty="0" smtClean="0"/>
                        <a:t>Öğrenci</a:t>
                      </a:r>
                      <a:endParaRPr lang="tr-TR" dirty="0"/>
                    </a:p>
                  </a:txBody>
                  <a:tcPr/>
                </a:tc>
                <a:tc>
                  <a:txBody>
                    <a:bodyPr/>
                    <a:lstStyle/>
                    <a:p>
                      <a:r>
                        <a:rPr lang="tr-TR" dirty="0" smtClean="0"/>
                        <a:t>Bölüm Başkanı-Bölüm</a:t>
                      </a:r>
                      <a:r>
                        <a:rPr lang="tr-TR" baseline="0" dirty="0" smtClean="0"/>
                        <a:t> Erasmus Koordinatörü-Staj komisyonu</a:t>
                      </a:r>
                      <a:endParaRPr lang="tr-TR" dirty="0"/>
                    </a:p>
                  </a:txBody>
                  <a:tcPr/>
                </a:tc>
                <a:tc>
                  <a:txBody>
                    <a:bodyPr/>
                    <a:lstStyle/>
                    <a:p>
                      <a:r>
                        <a:rPr lang="tr-TR" dirty="0" smtClean="0"/>
                        <a:t>Bölüm/Enstitü Sekreteri</a:t>
                      </a:r>
                      <a:endParaRPr lang="tr-TR" dirty="0"/>
                    </a:p>
                  </a:txBody>
                  <a:tcPr/>
                </a:tc>
              </a:tr>
              <a:tr h="370840">
                <a:tc>
                  <a:txBody>
                    <a:bodyPr/>
                    <a:lstStyle/>
                    <a:p>
                      <a:r>
                        <a:rPr lang="tr-TR" sz="1000" kern="1200" dirty="0" smtClean="0">
                          <a:solidFill>
                            <a:schemeClr val="dk1"/>
                          </a:solidFill>
                          <a:effectLst/>
                          <a:latin typeface="+mn-lt"/>
                          <a:ea typeface="+mn-ea"/>
                          <a:cs typeface="+mn-cs"/>
                        </a:rPr>
                        <a:t>-LA</a:t>
                      </a:r>
                      <a:r>
                        <a:rPr lang="tr-TR" sz="1000" kern="1200" baseline="0" dirty="0" smtClean="0">
                          <a:solidFill>
                            <a:schemeClr val="dk1"/>
                          </a:solidFill>
                          <a:effectLst/>
                          <a:latin typeface="+mn-lt"/>
                          <a:ea typeface="+mn-ea"/>
                          <a:cs typeface="+mn-cs"/>
                        </a:rPr>
                        <a:t> </a:t>
                      </a:r>
                      <a:r>
                        <a:rPr lang="tr-TR" sz="1000" kern="1200" dirty="0" smtClean="0">
                          <a:solidFill>
                            <a:schemeClr val="dk1"/>
                          </a:solidFill>
                          <a:effectLst/>
                          <a:latin typeface="+mn-lt"/>
                          <a:ea typeface="+mn-ea"/>
                          <a:cs typeface="+mn-cs"/>
                        </a:rPr>
                        <a:t> ve Kabul belgesi ile uyumlu olarak İntibak A belgesini hazırlar.</a:t>
                      </a:r>
                      <a:br>
                        <a:rPr lang="tr-TR" sz="1000" kern="1200" dirty="0" smtClean="0">
                          <a:solidFill>
                            <a:schemeClr val="dk1"/>
                          </a:solidFill>
                          <a:effectLst/>
                          <a:latin typeface="+mn-lt"/>
                          <a:ea typeface="+mn-ea"/>
                          <a:cs typeface="+mn-cs"/>
                        </a:rPr>
                      </a:br>
                      <a:r>
                        <a:rPr lang="tr-TR" sz="1000" kern="1200" dirty="0" smtClean="0">
                          <a:solidFill>
                            <a:schemeClr val="dk1"/>
                          </a:solidFill>
                          <a:effectLst/>
                          <a:latin typeface="+mn-lt"/>
                          <a:ea typeface="+mn-ea"/>
                          <a:cs typeface="+mn-cs"/>
                        </a:rPr>
                        <a:t>-LA ve Kabul belgesini de göstererek İntibak A belgesini sırasıyla Bölüm Erasmus Koordinatörü, Bölüm Başkanı ve Bölüm Staj Komisyonuna imzalatır. </a:t>
                      </a:r>
                    </a:p>
                    <a:p>
                      <a:r>
                        <a:rPr lang="tr-TR" sz="1000" kern="1200" dirty="0" smtClean="0">
                          <a:solidFill>
                            <a:schemeClr val="dk1"/>
                          </a:solidFill>
                          <a:effectLst/>
                          <a:latin typeface="+mn-lt"/>
                          <a:ea typeface="+mn-ea"/>
                          <a:cs typeface="+mn-cs"/>
                        </a:rPr>
                        <a:t>-Daha sonra bu belgeleri Fakülte sekreterine Yönetim Kurulu Kararı Alınması için bırakırlar. </a:t>
                      </a:r>
                    </a:p>
                    <a:p>
                      <a:r>
                        <a:rPr lang="tr-TR" sz="1000" kern="1200" dirty="0" smtClean="0">
                          <a:solidFill>
                            <a:schemeClr val="dk1"/>
                          </a:solidFill>
                          <a:effectLst/>
                          <a:latin typeface="+mn-lt"/>
                          <a:ea typeface="+mn-ea"/>
                          <a:cs typeface="+mn-cs"/>
                        </a:rPr>
                        <a:t> </a:t>
                      </a:r>
                    </a:p>
                    <a:p>
                      <a:r>
                        <a:rPr lang="tr-TR" sz="1000" b="1" kern="1200" dirty="0" smtClean="0">
                          <a:solidFill>
                            <a:schemeClr val="dk1"/>
                          </a:solidFill>
                          <a:effectLst/>
                          <a:latin typeface="+mn-lt"/>
                          <a:ea typeface="+mn-ea"/>
                          <a:cs typeface="+mn-cs"/>
                        </a:rPr>
                        <a:t>NOT: </a:t>
                      </a:r>
                      <a:r>
                        <a:rPr lang="tr-TR" sz="1000" kern="1200" dirty="0" smtClean="0">
                          <a:solidFill>
                            <a:schemeClr val="dk1"/>
                          </a:solidFill>
                          <a:effectLst/>
                          <a:latin typeface="+mn-lt"/>
                          <a:ea typeface="+mn-ea"/>
                          <a:cs typeface="+mn-cs"/>
                        </a:rPr>
                        <a:t>Bölümler, öğrencilerden daha farklı belgeler isteyebilir (staj defteri, sunum vb.), öğrencilerin bunu faaliyete başlamadan araştırmalı ve sürece o doğrultuda hazırlanmalıdırlar. AB ofisi Denetim Formu üzerinde yazan belgeler dışında belge istememektedir. Bu nedenle bölüm tarafından istenen belgeler bölümden sorgulanmalıdır. </a:t>
                      </a:r>
                    </a:p>
                    <a:p>
                      <a:endParaRPr lang="tr-TR" sz="1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1000" kern="1200" dirty="0" smtClean="0">
                          <a:solidFill>
                            <a:schemeClr val="dk1"/>
                          </a:solidFill>
                          <a:effectLst/>
                          <a:latin typeface="+mn-lt"/>
                          <a:ea typeface="+mn-ea"/>
                          <a:cs typeface="+mn-cs"/>
                        </a:rPr>
                        <a:t>-Uygun olan belgeleri imzalar, uygun bulunmayanlardan düzeltme ister veya reddeder.</a:t>
                      </a:r>
                    </a:p>
                    <a:p>
                      <a:endParaRPr lang="tr-TR" sz="1000" dirty="0"/>
                    </a:p>
                  </a:txBody>
                  <a:tcPr/>
                </a:tc>
                <a:tc>
                  <a:txBody>
                    <a:bodyPr/>
                    <a:lstStyle/>
                    <a:p>
                      <a:r>
                        <a:rPr lang="tr-TR" sz="1000" kern="1200" dirty="0" smtClean="0">
                          <a:solidFill>
                            <a:schemeClr val="dk1"/>
                          </a:solidFill>
                          <a:effectLst/>
                          <a:latin typeface="+mn-lt"/>
                          <a:ea typeface="+mn-ea"/>
                          <a:cs typeface="+mn-cs"/>
                        </a:rPr>
                        <a:t>-Lisans öğrencileri için; </a:t>
                      </a:r>
                    </a:p>
                    <a:p>
                      <a:r>
                        <a:rPr lang="tr-TR" sz="1000" kern="1200" dirty="0" smtClean="0">
                          <a:solidFill>
                            <a:schemeClr val="dk1"/>
                          </a:solidFill>
                          <a:effectLst/>
                          <a:latin typeface="+mn-lt"/>
                          <a:ea typeface="+mn-ea"/>
                          <a:cs typeface="+mn-cs"/>
                        </a:rPr>
                        <a:t>İmzaları tamam olan İntibak A belgesi, LA ve Kabul belgesi ile birlikte yönetim kuruluna sunulur, ve sonuç sadece İntibak A ve Kurul Kararının yer aldığı şekilde EBYS sistemi üzerinden AB ofisine ve ilgili diğer birimlere gönderilir. </a:t>
                      </a:r>
                    </a:p>
                    <a:p>
                      <a:r>
                        <a:rPr lang="tr-TR" sz="1000" kern="1200" dirty="0" smtClean="0">
                          <a:solidFill>
                            <a:schemeClr val="dk1"/>
                          </a:solidFill>
                          <a:effectLst/>
                          <a:latin typeface="+mn-lt"/>
                          <a:ea typeface="+mn-ea"/>
                          <a:cs typeface="+mn-cs"/>
                        </a:rPr>
                        <a:t> </a:t>
                      </a:r>
                    </a:p>
                    <a:p>
                      <a:r>
                        <a:rPr lang="tr-TR" sz="1000" kern="1200" dirty="0" smtClean="0">
                          <a:solidFill>
                            <a:schemeClr val="dk1"/>
                          </a:solidFill>
                          <a:effectLst/>
                          <a:latin typeface="+mn-lt"/>
                          <a:ea typeface="+mn-ea"/>
                          <a:cs typeface="+mn-cs"/>
                        </a:rPr>
                        <a:t> </a:t>
                      </a:r>
                    </a:p>
                    <a:p>
                      <a:r>
                        <a:rPr lang="tr-TR" sz="1000" kern="1200" dirty="0" smtClean="0">
                          <a:solidFill>
                            <a:schemeClr val="dk1"/>
                          </a:solidFill>
                          <a:effectLst/>
                          <a:latin typeface="+mn-lt"/>
                          <a:ea typeface="+mn-ea"/>
                          <a:cs typeface="+mn-cs"/>
                        </a:rPr>
                        <a:t>Lisansüstü öğrencileri için; </a:t>
                      </a:r>
                    </a:p>
                    <a:p>
                      <a:r>
                        <a:rPr lang="tr-TR" sz="1000" kern="1200" dirty="0" smtClean="0">
                          <a:solidFill>
                            <a:schemeClr val="dk1"/>
                          </a:solidFill>
                          <a:effectLst/>
                          <a:latin typeface="+mn-lt"/>
                          <a:ea typeface="+mn-ea"/>
                          <a:cs typeface="+mn-cs"/>
                        </a:rPr>
                        <a:t>İmzaları tamam olan İntibak A belgesi, LA ve Kabul belgesi ile birlikte ilgili </a:t>
                      </a:r>
                      <a:r>
                        <a:rPr lang="tr-TR" sz="1000" kern="1200" dirty="0" err="1" smtClean="0">
                          <a:solidFill>
                            <a:schemeClr val="dk1"/>
                          </a:solidFill>
                          <a:effectLst/>
                          <a:latin typeface="+mn-lt"/>
                          <a:ea typeface="+mn-ea"/>
                          <a:cs typeface="+mn-cs"/>
                        </a:rPr>
                        <a:t>Enstitü’ye</a:t>
                      </a:r>
                      <a:r>
                        <a:rPr lang="tr-TR" sz="1000" kern="1200" dirty="0" smtClean="0">
                          <a:solidFill>
                            <a:schemeClr val="dk1"/>
                          </a:solidFill>
                          <a:effectLst/>
                          <a:latin typeface="+mn-lt"/>
                          <a:ea typeface="+mn-ea"/>
                          <a:cs typeface="+mn-cs"/>
                        </a:rPr>
                        <a:t> gönderilir ve enstitü sekreteri faaliyet talebini yönetim kuruluna sunar. Sonuç sadece İntibak A ve Kurul Kararının yer aldığı şekilde EBYS sistemi üzerinden AB ofisine ve ilgili diğer birimlere gönderilir. </a:t>
                      </a:r>
                    </a:p>
                    <a:p>
                      <a:endParaRPr lang="tr-TR" sz="1000" dirty="0"/>
                    </a:p>
                  </a:txBody>
                  <a:tcPr/>
                </a:tc>
              </a:tr>
            </a:tbl>
          </a:graphicData>
        </a:graphic>
      </p:graphicFrame>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57911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Pasaport-vize</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Misafir </a:t>
            </a:r>
            <a:r>
              <a:rPr lang="tr-TR" dirty="0"/>
              <a:t>olunacak ülke konsolosluk web sayfası incelenerek vize gereklilikleri öğrenilmelidir. </a:t>
            </a:r>
          </a:p>
          <a:p>
            <a:r>
              <a:rPr lang="tr-TR" dirty="0"/>
              <a:t>Emniyet Pasaport Birimi web sayfası incelenerek pasaport alma gereklilikleri öğrenilmelidir. </a:t>
            </a:r>
            <a:endParaRPr lang="tr-TR" dirty="0" smtClean="0"/>
          </a:p>
          <a:p>
            <a:r>
              <a:rPr lang="tr-TR" u="sng" dirty="0" smtClean="0"/>
              <a:t>24 yaşın altındaki </a:t>
            </a:r>
            <a:r>
              <a:rPr lang="tr-TR" dirty="0" smtClean="0"/>
              <a:t>yararlanıcılar Emniyet Genel Müdürlüğü’ne öğrenci belgeleri ile giderek Pasaport harcından muaf olarak pasaport başvurusunda bulunabilirler. </a:t>
            </a:r>
            <a:r>
              <a:rPr lang="tr-TR" u="sng" dirty="0" smtClean="0"/>
              <a:t>24 yaş ve üzerindeki</a:t>
            </a:r>
            <a:r>
              <a:rPr lang="tr-TR" dirty="0" smtClean="0"/>
              <a:t> yararlanıcılar için ise, başvurmaları halinde, AB Ofisi tarafından Harç muafiyet yazısı düzenlenecektir. </a:t>
            </a:r>
          </a:p>
          <a:p>
            <a:r>
              <a:rPr lang="tr-TR" dirty="0" smtClean="0"/>
              <a:t>Erasmus+ yararlanıcısı olduğunuzu AB Ofisi’nden alacağınız </a:t>
            </a:r>
            <a:r>
              <a:rPr lang="tr-TR" dirty="0" err="1" smtClean="0"/>
              <a:t>Confirmation</a:t>
            </a:r>
            <a:r>
              <a:rPr lang="tr-TR" dirty="0" smtClean="0"/>
              <a:t> (Teyit) belgesi ile ispatlayabilirsiniz.</a:t>
            </a:r>
          </a:p>
          <a:p>
            <a:r>
              <a:rPr lang="tr-TR" dirty="0" smtClean="0"/>
              <a:t>Vize</a:t>
            </a:r>
            <a:r>
              <a:rPr lang="tr-TR" dirty="0"/>
              <a:t>, pasaport vb. randevularınızı belgelerinizdeki imzalar tamamlandıktan sonra veya tamamlanacağı tarih kesin olduktan sonra alınız. AB Ofisi’nde imzalar en geç </a:t>
            </a:r>
            <a:r>
              <a:rPr lang="tr-TR" dirty="0" smtClean="0"/>
              <a:t>beş </a:t>
            </a:r>
            <a:r>
              <a:rPr lang="tr-TR" dirty="0"/>
              <a:t>gün içinde tamamlanmaktadır. </a:t>
            </a:r>
            <a:endParaRPr lang="tr-TR" dirty="0" smtClean="0"/>
          </a:p>
          <a:p>
            <a:r>
              <a:rPr lang="tr-TR" dirty="0" smtClean="0"/>
              <a:t>AB Ofisi pasaport veya vize konusunda danışmanlık hizmeti vermemektedir. </a:t>
            </a:r>
            <a:endParaRPr lang="tr-TR" dirty="0"/>
          </a:p>
          <a:p>
            <a:endParaRPr lang="tr-TR" dirty="0"/>
          </a:p>
        </p:txBody>
      </p:sp>
      <p:sp>
        <p:nvSpPr>
          <p:cNvPr id="4"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212271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Dosya teslimi-OLS</a:t>
            </a:r>
            <a:endParaRPr lang="tr-TR" dirty="0"/>
          </a:p>
        </p:txBody>
      </p:sp>
      <p:sp>
        <p:nvSpPr>
          <p:cNvPr id="3" name="İçerik Yer Tutucusu 2"/>
          <p:cNvSpPr>
            <a:spLocks noGrp="1"/>
          </p:cNvSpPr>
          <p:nvPr>
            <p:ph idx="1"/>
          </p:nvPr>
        </p:nvSpPr>
        <p:spPr/>
        <p:txBody>
          <a:bodyPr/>
          <a:lstStyle/>
          <a:p>
            <a:r>
              <a:rPr lang="tr-TR" dirty="0" smtClean="0"/>
              <a:t>Tüm hazırlığını tamamlamış yararlanıcıların Türkiye’den çıkmadan önce web sayfamızda da yer alan evrakları belirtilen şekilde dosyalamış olarak   </a:t>
            </a:r>
            <a:r>
              <a:rPr lang="tr-TR" b="1" dirty="0" smtClean="0">
                <a:solidFill>
                  <a:srgbClr val="FF0000"/>
                </a:solidFill>
              </a:rPr>
              <a:t>en az 15 gün önceden </a:t>
            </a:r>
            <a:r>
              <a:rPr lang="tr-TR" dirty="0" smtClean="0"/>
              <a:t>AB Ofisine teslim etmesi, ayrıca bölümüne Erasmus faaliyeti yapıyor olacağını belirten bir dilekçeyi bırakmış olmaları gerekmektedir. </a:t>
            </a:r>
          </a:p>
          <a:p>
            <a:r>
              <a:rPr lang="tr-TR" dirty="0" smtClean="0"/>
              <a:t>Dosya teslimi yapan yararlanıcılar için ücretsiz Online Dil Sınavı (OLS) ve kursu tanımlanmaktadır. Dil sınavını yapmak zorunlu olup, kurstan yararlanmak tercihidir.</a:t>
            </a:r>
          </a:p>
          <a:p>
            <a:r>
              <a:rPr lang="tr-TR" dirty="0"/>
              <a:t>Erasmus+ döneminde daha çok kişinin dil </a:t>
            </a:r>
            <a:r>
              <a:rPr lang="tr-TR" dirty="0" smtClean="0"/>
              <a:t>becerilerinin geliştirilmesi</a:t>
            </a:r>
            <a:r>
              <a:rPr lang="tr-TR" dirty="0"/>
              <a:t>, yapılan hareketliliğin kalitesinin artırılabilmesi ve hareketliliğin olumlu etkilerinin ölçülebilmesi için OLS sistemi geliştirilmiştir</a:t>
            </a:r>
            <a:r>
              <a:rPr lang="tr-TR" dirty="0" smtClean="0"/>
              <a:t>. </a:t>
            </a:r>
            <a:r>
              <a:rPr lang="tr-TR" dirty="0"/>
              <a:t>1 Ocak 2015 tarihinden itibaren uzun dönemli hareketlilikler için dil sınavları zorunlu hale getirilmiştir.</a:t>
            </a:r>
          </a:p>
          <a:p>
            <a:endParaRPr lang="tr-TR" dirty="0"/>
          </a:p>
          <a:p>
            <a:endParaRPr lang="tr-TR" dirty="0" smtClean="0"/>
          </a:p>
          <a:p>
            <a:endParaRPr lang="tr-TR" dirty="0" smtClean="0"/>
          </a:p>
          <a:p>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182443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73731"/>
            <a:ext cx="8596668" cy="1320800"/>
          </a:xfrm>
        </p:spPr>
        <p:txBody>
          <a:bodyPr>
            <a:normAutofit fontScale="90000"/>
          </a:bodyPr>
          <a:lstStyle/>
          <a:p>
            <a:r>
              <a:rPr lang="tr-TR" sz="4000" dirty="0"/>
              <a:t>Faaliyet öncesi hazırlıklar</a:t>
            </a:r>
            <a:r>
              <a:rPr lang="tr-TR" sz="4000" dirty="0" smtClean="0"/>
              <a:t/>
            </a:r>
            <a:br>
              <a:rPr lang="tr-TR" sz="4000" dirty="0" smtClean="0"/>
            </a:br>
            <a:r>
              <a:rPr lang="tr-TR" sz="3100" dirty="0" smtClean="0"/>
              <a:t>OLS </a:t>
            </a:r>
            <a:r>
              <a:rPr lang="tr-TR" sz="3100" dirty="0"/>
              <a:t>Online </a:t>
            </a:r>
            <a:r>
              <a:rPr lang="tr-TR" sz="3100" dirty="0" err="1"/>
              <a:t>Linguistic</a:t>
            </a:r>
            <a:r>
              <a:rPr lang="tr-TR" sz="3100" dirty="0"/>
              <a:t> </a:t>
            </a:r>
            <a:r>
              <a:rPr lang="tr-TR" sz="3100" dirty="0" err="1"/>
              <a:t>Support</a:t>
            </a:r>
            <a:r>
              <a:rPr lang="tr-TR" sz="3100" dirty="0"/>
              <a:t>-Çevrimiçi Dil Desteği</a:t>
            </a:r>
            <a:r>
              <a:rPr lang="tr-TR" dirty="0"/>
              <a:t/>
            </a:r>
            <a:br>
              <a:rPr lang="tr-TR" dirty="0"/>
            </a:br>
            <a:endParaRPr lang="tr-TR" dirty="0"/>
          </a:p>
        </p:txBody>
      </p:sp>
      <p:sp>
        <p:nvSpPr>
          <p:cNvPr id="3" name="İçerik Yer Tutucusu 2"/>
          <p:cNvSpPr>
            <a:spLocks noGrp="1"/>
          </p:cNvSpPr>
          <p:nvPr>
            <p:ph idx="1"/>
          </p:nvPr>
        </p:nvSpPr>
        <p:spPr>
          <a:xfrm>
            <a:off x="677334" y="1346654"/>
            <a:ext cx="8675672" cy="4942585"/>
          </a:xfrm>
        </p:spPr>
        <p:txBody>
          <a:bodyPr>
            <a:noAutofit/>
          </a:bodyPr>
          <a:lstStyle/>
          <a:p>
            <a:r>
              <a:rPr lang="tr-TR" sz="1600" b="1" dirty="0" smtClean="0"/>
              <a:t>OLS </a:t>
            </a:r>
            <a:r>
              <a:rPr lang="tr-TR" sz="1600" b="1" dirty="0"/>
              <a:t>Sınavından Nasıl Faydalanacağız?</a:t>
            </a:r>
          </a:p>
          <a:p>
            <a:r>
              <a:rPr lang="tr-TR" sz="1600" dirty="0"/>
              <a:t>Öğrenci hareketliliğine </a:t>
            </a:r>
            <a:r>
              <a:rPr lang="tr-TR" sz="1600" dirty="0" smtClean="0"/>
              <a:t>katılacak </a:t>
            </a:r>
            <a:r>
              <a:rPr lang="tr-TR" sz="1600" dirty="0"/>
              <a:t>ve </a:t>
            </a:r>
            <a:r>
              <a:rPr lang="tr-TR" sz="1600" dirty="0" smtClean="0"/>
              <a:t>eğitim </a:t>
            </a:r>
            <a:r>
              <a:rPr lang="tr-TR" sz="1600" dirty="0"/>
              <a:t>veya çalışma dili olarak çevrimiçi sistemdeki dillerden birini kullanacak </a:t>
            </a:r>
            <a:r>
              <a:rPr lang="tr-TR" sz="1600" dirty="0" smtClean="0"/>
              <a:t>olan tüm </a:t>
            </a:r>
            <a:r>
              <a:rPr lang="tr-TR" sz="1600" dirty="0"/>
              <a:t>yararlanıcıların </a:t>
            </a:r>
            <a:r>
              <a:rPr lang="tr-TR" sz="1600" dirty="0" smtClean="0"/>
              <a:t>e-postalarına </a:t>
            </a:r>
            <a:r>
              <a:rPr lang="tr-TR" sz="1600" dirty="0"/>
              <a:t>dil sınavı lisansları tahsis edilmektedir.</a:t>
            </a:r>
          </a:p>
          <a:p>
            <a:r>
              <a:rPr lang="tr-TR" sz="1600" dirty="0"/>
              <a:t>Bu tahsis neticesinde ise tüm </a:t>
            </a:r>
            <a:r>
              <a:rPr lang="tr-TR" sz="1600" dirty="0" smtClean="0"/>
              <a:t>yararlanıcılar (</a:t>
            </a:r>
            <a:r>
              <a:rPr lang="tr-TR" sz="1600" dirty="0"/>
              <a:t>anadilinde konuşanlar hariç) Erasmus+ </a:t>
            </a:r>
            <a:r>
              <a:rPr lang="tr-TR" sz="1600" dirty="0" smtClean="0"/>
              <a:t>hareketlilik faaliyetlerinin zorunlu </a:t>
            </a:r>
            <a:r>
              <a:rPr lang="tr-TR" sz="1600" dirty="0"/>
              <a:t>bir uygulaması </a:t>
            </a:r>
            <a:r>
              <a:rPr lang="tr-TR" sz="1600" dirty="0" smtClean="0"/>
              <a:t>olarak faaliyet öncesi </a:t>
            </a:r>
            <a:r>
              <a:rPr lang="tr-TR" sz="1600" dirty="0"/>
              <a:t>ve sonrasında çevrimiçi dil sınavına tabi tutulurlar. </a:t>
            </a:r>
          </a:p>
          <a:p>
            <a:pPr lvl="0"/>
            <a:r>
              <a:rPr lang="tr-TR" sz="1600" dirty="0"/>
              <a:t>Yararlanıcı yurtdışına çıkmadan önce ilk dil sınavını tamamlamalıdır</a:t>
            </a:r>
            <a:r>
              <a:rPr lang="tr-TR" sz="1600" dirty="0" smtClean="0"/>
              <a:t>.</a:t>
            </a:r>
          </a:p>
          <a:p>
            <a:pPr lvl="0"/>
            <a:r>
              <a:rPr lang="tr-TR" sz="1600" dirty="0" smtClean="0"/>
              <a:t>Dil </a:t>
            </a:r>
            <a:r>
              <a:rPr lang="tr-TR" sz="1600" dirty="0"/>
              <a:t>sınavı sonuçlarını sadece öğrencinin kendisi ve gönderen yükseköğretim kurumu görebilmektedir</a:t>
            </a:r>
            <a:r>
              <a:rPr lang="tr-TR" sz="1600" dirty="0" smtClean="0"/>
              <a:t>.</a:t>
            </a:r>
          </a:p>
          <a:p>
            <a:pPr lvl="0"/>
            <a:r>
              <a:rPr lang="tr-TR" sz="1600" dirty="0" smtClean="0"/>
              <a:t>Seviyeler Avrupa Ortak Yeterlikler Çerçevesine göre belirlenmiştir:</a:t>
            </a:r>
          </a:p>
          <a:p>
            <a:pPr lvl="0"/>
            <a:endParaRPr lang="tr-TR" sz="1600" dirty="0" smtClean="0"/>
          </a:p>
          <a:p>
            <a:pPr lvl="0"/>
            <a:endParaRPr lang="tr-TR" sz="1600" dirty="0"/>
          </a:p>
          <a:p>
            <a:pPr lvl="0"/>
            <a:r>
              <a:rPr lang="tr-TR" sz="1600" dirty="0"/>
              <a:t>Dil sınavı sonucunda A1-B1 arası sonuç alanlara sistem otomatik olarak dil kursu atamaktadır fakat B2-C2 seviyesi arasında sonuç alan öğrencilere ise yükseköğretim kurumu eğitim gördüğü dilde kurs tanımlayabilir.</a:t>
            </a:r>
          </a:p>
        </p:txBody>
      </p:sp>
      <p:graphicFrame>
        <p:nvGraphicFramePr>
          <p:cNvPr id="5" name="Tablo 4"/>
          <p:cNvGraphicFramePr>
            <a:graphicFrameLocks noGrp="1"/>
          </p:cNvGraphicFramePr>
          <p:nvPr>
            <p:extLst>
              <p:ext uri="{D42A27DB-BD31-4B8C-83A1-F6EECF244321}">
                <p14:modId xmlns:p14="http://schemas.microsoft.com/office/powerpoint/2010/main" val="3765848787"/>
              </p:ext>
            </p:extLst>
          </p:nvPr>
        </p:nvGraphicFramePr>
        <p:xfrm>
          <a:off x="951169" y="5012993"/>
          <a:ext cx="8128002" cy="37084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r>
                        <a:rPr lang="tr-TR" dirty="0" smtClean="0"/>
                        <a:t>A1</a:t>
                      </a:r>
                      <a:endParaRPr lang="tr-TR" dirty="0"/>
                    </a:p>
                  </a:txBody>
                  <a:tcPr/>
                </a:tc>
                <a:tc>
                  <a:txBody>
                    <a:bodyPr/>
                    <a:lstStyle/>
                    <a:p>
                      <a:r>
                        <a:rPr lang="tr-TR" dirty="0" smtClean="0"/>
                        <a:t>A2</a:t>
                      </a:r>
                      <a:endParaRPr lang="tr-TR" dirty="0"/>
                    </a:p>
                  </a:txBody>
                  <a:tcPr/>
                </a:tc>
                <a:tc>
                  <a:txBody>
                    <a:bodyPr/>
                    <a:lstStyle/>
                    <a:p>
                      <a:r>
                        <a:rPr lang="tr-TR" dirty="0" smtClean="0"/>
                        <a:t>B1</a:t>
                      </a:r>
                      <a:endParaRPr lang="tr-TR" dirty="0"/>
                    </a:p>
                  </a:txBody>
                  <a:tcPr/>
                </a:tc>
                <a:tc>
                  <a:txBody>
                    <a:bodyPr/>
                    <a:lstStyle/>
                    <a:p>
                      <a:r>
                        <a:rPr lang="tr-TR" dirty="0" smtClean="0"/>
                        <a:t>B2</a:t>
                      </a:r>
                      <a:endParaRPr lang="tr-TR" dirty="0"/>
                    </a:p>
                  </a:txBody>
                  <a:tcPr/>
                </a:tc>
                <a:tc>
                  <a:txBody>
                    <a:bodyPr/>
                    <a:lstStyle/>
                    <a:p>
                      <a:r>
                        <a:rPr lang="tr-TR" dirty="0" smtClean="0"/>
                        <a:t>C1</a:t>
                      </a:r>
                      <a:endParaRPr lang="tr-TR" dirty="0"/>
                    </a:p>
                  </a:txBody>
                  <a:tcPr/>
                </a:tc>
                <a:tc>
                  <a:txBody>
                    <a:bodyPr/>
                    <a:lstStyle/>
                    <a:p>
                      <a:r>
                        <a:rPr lang="tr-TR" dirty="0" smtClean="0"/>
                        <a:t>C2</a:t>
                      </a:r>
                      <a:endParaRPr lang="tr-TR" dirty="0"/>
                    </a:p>
                  </a:txBody>
                  <a:tcPr/>
                </a:tc>
              </a:tr>
            </a:tbl>
          </a:graphicData>
        </a:graphic>
      </p:graphicFrame>
      <p:sp>
        <p:nvSpPr>
          <p:cNvPr id="6"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337751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352109"/>
            <a:ext cx="8596668" cy="1320800"/>
          </a:xfrm>
        </p:spPr>
        <p:txBody>
          <a:bodyPr/>
          <a:lstStyle/>
          <a:p>
            <a:r>
              <a:rPr lang="tr-TR" dirty="0"/>
              <a:t>Faaliyet öncesi hazırlıklar</a:t>
            </a:r>
            <a:br>
              <a:rPr lang="tr-TR" dirty="0"/>
            </a:br>
            <a:r>
              <a:rPr lang="tr-TR" dirty="0" smtClean="0"/>
              <a:t>OLS- İçerik</a:t>
            </a:r>
            <a:endParaRPr lang="tr-TR" dirty="0"/>
          </a:p>
        </p:txBody>
      </p:sp>
      <p:sp>
        <p:nvSpPr>
          <p:cNvPr id="3" name="İçerik Yer Tutucusu 2"/>
          <p:cNvSpPr>
            <a:spLocks noGrp="1"/>
          </p:cNvSpPr>
          <p:nvPr>
            <p:ph idx="1"/>
          </p:nvPr>
        </p:nvSpPr>
        <p:spPr>
          <a:xfrm>
            <a:off x="677333" y="1672909"/>
            <a:ext cx="8762757" cy="4214085"/>
          </a:xfrm>
        </p:spPr>
        <p:txBody>
          <a:bodyPr>
            <a:normAutofit fontScale="92500" lnSpcReduction="10000"/>
          </a:bodyPr>
          <a:lstStyle/>
          <a:p>
            <a:pPr lvl="0"/>
            <a:r>
              <a:rPr lang="tr-TR" dirty="0" smtClean="0"/>
              <a:t>OLS, </a:t>
            </a:r>
            <a:r>
              <a:rPr lang="en-US" dirty="0"/>
              <a:t>German, English, Spanish, French, Italian and </a:t>
            </a:r>
            <a:r>
              <a:rPr lang="en-US" dirty="0" smtClean="0"/>
              <a:t>Dutch</a:t>
            </a:r>
            <a:r>
              <a:rPr lang="tr-TR" dirty="0" smtClean="0"/>
              <a:t> dilleri olmak üzere toplam 6 dilde uygulanabilmektedir.</a:t>
            </a:r>
          </a:p>
          <a:p>
            <a:pPr lvl="0"/>
            <a:r>
              <a:rPr lang="tr-TR" dirty="0" smtClean="0"/>
              <a:t>OLS </a:t>
            </a:r>
            <a:r>
              <a:rPr lang="tr-TR" dirty="0"/>
              <a:t>Sınavı 5 bölümde 70 sorudan oluşmaktadır.</a:t>
            </a:r>
          </a:p>
          <a:p>
            <a:pPr marL="0" lvl="0" indent="0">
              <a:buNone/>
            </a:pPr>
            <a:r>
              <a:rPr lang="tr-TR" dirty="0" smtClean="0"/>
              <a:t>	* </a:t>
            </a:r>
            <a:r>
              <a:rPr lang="tr-TR" dirty="0" err="1" smtClean="0"/>
              <a:t>Grammar</a:t>
            </a:r>
            <a:r>
              <a:rPr lang="tr-TR" dirty="0" smtClean="0"/>
              <a:t>(20 </a:t>
            </a:r>
            <a:r>
              <a:rPr lang="tr-TR" dirty="0"/>
              <a:t>Soru)</a:t>
            </a:r>
          </a:p>
          <a:p>
            <a:pPr marL="0" lvl="0" indent="0">
              <a:buNone/>
            </a:pPr>
            <a:r>
              <a:rPr lang="tr-TR" dirty="0" smtClean="0"/>
              <a:t>	* </a:t>
            </a:r>
            <a:r>
              <a:rPr lang="tr-TR" dirty="0" err="1" smtClean="0"/>
              <a:t>Vocabulary</a:t>
            </a:r>
            <a:r>
              <a:rPr lang="tr-TR" dirty="0" smtClean="0"/>
              <a:t>(15 </a:t>
            </a:r>
            <a:r>
              <a:rPr lang="tr-TR" dirty="0"/>
              <a:t>Soru)</a:t>
            </a:r>
          </a:p>
          <a:p>
            <a:pPr marL="0" lvl="0" indent="0">
              <a:buNone/>
            </a:pPr>
            <a:r>
              <a:rPr lang="tr-TR" dirty="0" smtClean="0"/>
              <a:t>	* </a:t>
            </a:r>
            <a:r>
              <a:rPr lang="tr-TR" dirty="0" err="1" smtClean="0"/>
              <a:t>Key</a:t>
            </a:r>
            <a:r>
              <a:rPr lang="tr-TR" dirty="0" smtClean="0"/>
              <a:t> </a:t>
            </a:r>
            <a:r>
              <a:rPr lang="tr-TR" dirty="0" err="1"/>
              <a:t>Communicative</a:t>
            </a:r>
            <a:r>
              <a:rPr lang="tr-TR" dirty="0"/>
              <a:t> </a:t>
            </a:r>
            <a:r>
              <a:rPr lang="tr-TR" dirty="0" err="1"/>
              <a:t>Phrases</a:t>
            </a:r>
            <a:r>
              <a:rPr lang="tr-TR" dirty="0"/>
              <a:t>(15 Soru)</a:t>
            </a:r>
          </a:p>
          <a:p>
            <a:pPr marL="0" lvl="0" indent="0">
              <a:buNone/>
            </a:pPr>
            <a:r>
              <a:rPr lang="tr-TR" dirty="0" smtClean="0"/>
              <a:t>	* </a:t>
            </a:r>
            <a:r>
              <a:rPr lang="tr-TR" dirty="0" err="1" smtClean="0"/>
              <a:t>Listening</a:t>
            </a:r>
            <a:r>
              <a:rPr lang="tr-TR" dirty="0" smtClean="0"/>
              <a:t>(10 </a:t>
            </a:r>
            <a:r>
              <a:rPr lang="tr-TR" dirty="0"/>
              <a:t>Soru)</a:t>
            </a:r>
          </a:p>
          <a:p>
            <a:pPr marL="0" lvl="0" indent="0">
              <a:buNone/>
            </a:pPr>
            <a:r>
              <a:rPr lang="tr-TR" dirty="0" smtClean="0"/>
              <a:t>	* </a:t>
            </a:r>
            <a:r>
              <a:rPr lang="tr-TR" dirty="0" err="1" smtClean="0"/>
              <a:t>Written</a:t>
            </a:r>
            <a:r>
              <a:rPr lang="tr-TR" dirty="0" smtClean="0"/>
              <a:t> </a:t>
            </a:r>
            <a:r>
              <a:rPr lang="tr-TR" dirty="0" err="1"/>
              <a:t>comprehension</a:t>
            </a:r>
            <a:r>
              <a:rPr lang="tr-TR" dirty="0"/>
              <a:t>(10 Soru</a:t>
            </a:r>
            <a:r>
              <a:rPr lang="tr-TR" dirty="0" smtClean="0"/>
              <a:t>)</a:t>
            </a:r>
            <a:endParaRPr lang="tr-TR" dirty="0"/>
          </a:p>
          <a:p>
            <a:pPr lvl="0"/>
            <a:r>
              <a:rPr lang="tr-TR" dirty="0"/>
              <a:t>OLS sınavı yaklaşık olarak 50-60 dakika </a:t>
            </a:r>
            <a:r>
              <a:rPr lang="tr-TR" dirty="0" smtClean="0"/>
              <a:t>sürmektedir.</a:t>
            </a:r>
          </a:p>
          <a:p>
            <a:pPr lvl="0"/>
            <a:r>
              <a:rPr lang="tr-TR" dirty="0" smtClean="0"/>
              <a:t>Sınavı </a:t>
            </a:r>
            <a:r>
              <a:rPr lang="tr-TR" dirty="0"/>
              <a:t>yapabilmek için </a:t>
            </a:r>
            <a:r>
              <a:rPr lang="tr-TR" dirty="0" smtClean="0"/>
              <a:t>internet erişimi </a:t>
            </a:r>
            <a:r>
              <a:rPr lang="tr-TR" dirty="0"/>
              <a:t>gerekmektedir. </a:t>
            </a:r>
            <a:endParaRPr lang="tr-TR" dirty="0" smtClean="0"/>
          </a:p>
          <a:p>
            <a:pPr lvl="0"/>
            <a:r>
              <a:rPr lang="tr-TR" dirty="0" smtClean="0"/>
              <a:t>Sınav </a:t>
            </a:r>
            <a:r>
              <a:rPr lang="tr-TR" dirty="0"/>
              <a:t>sadece seviye tespit etmeye yönelik olup; Erasmus başarınıza etki </a:t>
            </a:r>
            <a:r>
              <a:rPr lang="tr-TR" dirty="0" smtClean="0"/>
              <a:t>etmez.</a:t>
            </a:r>
          </a:p>
          <a:p>
            <a:pPr lvl="0"/>
            <a:r>
              <a:rPr lang="tr-TR" dirty="0" smtClean="0"/>
              <a:t>Her </a:t>
            </a:r>
            <a:r>
              <a:rPr lang="tr-TR" dirty="0"/>
              <a:t>hangi bir yerde kayıt </a:t>
            </a:r>
            <a:r>
              <a:rPr lang="tr-TR" dirty="0" smtClean="0"/>
              <a:t>yapılıp (</a:t>
            </a:r>
            <a:r>
              <a:rPr lang="tr-TR" dirty="0" err="1"/>
              <a:t>Save</a:t>
            </a:r>
            <a:r>
              <a:rPr lang="tr-TR" dirty="0"/>
              <a:t>) daha sonra devam edilebilmektedir.</a:t>
            </a:r>
          </a:p>
          <a:p>
            <a:pPr lvl="0"/>
            <a:endParaRPr lang="tr-TR" dirty="0"/>
          </a:p>
          <a:p>
            <a:endParaRPr lang="tr-TR" dirty="0"/>
          </a:p>
          <a:p>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912920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Seyahat </a:t>
            </a:r>
            <a:endParaRPr lang="tr-TR" dirty="0"/>
          </a:p>
        </p:txBody>
      </p:sp>
      <p:sp>
        <p:nvSpPr>
          <p:cNvPr id="3" name="İçerik Yer Tutucusu 2"/>
          <p:cNvSpPr>
            <a:spLocks noGrp="1"/>
          </p:cNvSpPr>
          <p:nvPr>
            <p:ph idx="1"/>
          </p:nvPr>
        </p:nvSpPr>
        <p:spPr/>
        <p:txBody>
          <a:bodyPr/>
          <a:lstStyle/>
          <a:p>
            <a:r>
              <a:rPr lang="tr-TR" dirty="0" smtClean="0"/>
              <a:t>Başvurunuz misafir olunacak kurum tarafından kabul edildikten ve vizeniz onaylandıktan sonra dosyanızı da AB Ofisine eksiksiz olarak teslim ettiyseniz seyahat hazırlıklarınıza başlayabilirsiniz. </a:t>
            </a:r>
          </a:p>
          <a:p>
            <a:r>
              <a:rPr lang="tr-TR" dirty="0" smtClean="0"/>
              <a:t>Gideceğiniz ülkenin iklim koşullarını, yaşam standartlarını, hassasiyetlerini  önceden araştırarak buna göre hazırlık yapmanız tavsiye edilmektedir.</a:t>
            </a:r>
          </a:p>
          <a:p>
            <a:endParaRPr lang="tr-TR" dirty="0" smtClean="0"/>
          </a:p>
          <a:p>
            <a:endParaRPr lang="tr-TR" dirty="0" smtClean="0"/>
          </a:p>
          <a:p>
            <a:endParaRPr lang="tr-TR" dirty="0" smtClean="0"/>
          </a:p>
          <a:p>
            <a:endParaRPr lang="tr-TR" dirty="0" smtClean="0"/>
          </a:p>
          <a:p>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131140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Faaliyet öncesi hazırlıklar</a:t>
            </a:r>
            <a:br>
              <a:rPr lang="tr-TR" dirty="0"/>
            </a:br>
            <a:r>
              <a:rPr lang="tr-TR" dirty="0" smtClean="0"/>
              <a:t>Hibe</a:t>
            </a:r>
            <a:endParaRPr lang="tr-TR" dirty="0"/>
          </a:p>
        </p:txBody>
      </p:sp>
      <p:sp>
        <p:nvSpPr>
          <p:cNvPr id="3" name="İçerik Yer Tutucusu 2"/>
          <p:cNvSpPr>
            <a:spLocks noGrp="1"/>
          </p:cNvSpPr>
          <p:nvPr>
            <p:ph idx="1"/>
          </p:nvPr>
        </p:nvSpPr>
        <p:spPr/>
        <p:txBody>
          <a:bodyPr>
            <a:normAutofit fontScale="92500" lnSpcReduction="20000"/>
          </a:bodyPr>
          <a:lstStyle/>
          <a:p>
            <a:r>
              <a:rPr lang="tr-TR" dirty="0"/>
              <a:t>Hibe almaya hak kazanan yararlanıcıların hibeleri ancak dosya teslimi ve dil sınavını tamamladıktan sonra gerçekleştirilir. </a:t>
            </a:r>
            <a:endParaRPr lang="tr-TR" dirty="0" smtClean="0"/>
          </a:p>
          <a:p>
            <a:r>
              <a:rPr lang="tr-TR" dirty="0" smtClean="0"/>
              <a:t>Yararlanıcılara hibe tahsisini yapabilmek için Türkiye Ulusal Ajansı tarafından üniversitemize ilgili akademik yıl için aktarılacak bütçenin belli olması gerekmekte olup, hak edilen hibe miktarlarını yararlanıcıların hesabına havale edebilmek için de, bütçenin fiziki olarak üniversitemizin hesabına aktarılması gerekmektedir. Hibe tahsisi ve ödeme tarihi ile ilgili olarak anlamlı bir istatistik bulunmadığından, AB Ofisi olarak bir öngörüde bulunamamaktayız.</a:t>
            </a:r>
          </a:p>
          <a:p>
            <a:r>
              <a:rPr lang="tr-TR" dirty="0"/>
              <a:t>Hibe ödemesi iki taksit halinde ödenir: </a:t>
            </a:r>
            <a:r>
              <a:rPr lang="tr-TR" dirty="0">
                <a:solidFill>
                  <a:srgbClr val="FF0000"/>
                </a:solidFill>
              </a:rPr>
              <a:t>%80+%20</a:t>
            </a:r>
            <a:r>
              <a:rPr lang="tr-TR" dirty="0"/>
              <a:t>. Kabul mektubunda belirtilen faaliyet süresi için öğrencinin hak ettiği toplam hibe tutarının %80’i, dosyanın eksiksiz bir şekilde AB Ofisine teslimini takip eden yaklaşık 15 gün </a:t>
            </a:r>
            <a:r>
              <a:rPr lang="tr-TR" dirty="0" smtClean="0"/>
              <a:t>maksimum 30 gün içerisinde </a:t>
            </a:r>
            <a:r>
              <a:rPr lang="tr-TR" dirty="0"/>
              <a:t>ilk taksit olarak ödenir. </a:t>
            </a:r>
          </a:p>
          <a:p>
            <a:r>
              <a:rPr lang="tr-TR" dirty="0"/>
              <a:t>Hibe almaya hak kazanamamış olmak yükümlülüklerin yerine getirilmeyeceği anlamı taşımamaktadır. Erasmus+ adını kullanan her yararlanıcı tüm sorumlulukları yerine getirmekle mükelleftir. </a:t>
            </a:r>
          </a:p>
          <a:p>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2605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boyunca hazırlıklar</a:t>
            </a:r>
            <a:br>
              <a:rPr lang="tr-TR" dirty="0"/>
            </a:br>
            <a:r>
              <a:rPr lang="tr-TR" dirty="0" smtClean="0"/>
              <a:t>Akademik </a:t>
            </a:r>
            <a:r>
              <a:rPr lang="tr-TR" dirty="0"/>
              <a:t>ve sosyal sorumluluklar</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Yararlanıcıların gerçekleştirdiği öğrenim veya staj faaliyetinden başarılı olmaları beklenmektedir. Alınan kredinin en az 	2/3’ünden başarılı olamayanlar veya değerlendirme formunda belirtilen 	sorumlulukların en az 2/3’ünden başarısız olarak değerlendirilen öğrencilerin kalan %20 hibe ödemeleri yapılmaz.</a:t>
            </a:r>
          </a:p>
          <a:p>
            <a:r>
              <a:rPr lang="tr-TR" dirty="0" smtClean="0"/>
              <a:t>Ayrıca  faaliyet sonrası misafir olunan kuruluştan tarafımıza iletilecek şikayet, sorumsuzluk, saygısızlık vb. durumlar incelenerek verilen hibenin tamamının iadesinin istenmesi söz konusu olabilir.</a:t>
            </a:r>
          </a:p>
          <a:p>
            <a:r>
              <a:rPr lang="tr-TR" dirty="0" smtClean="0"/>
              <a:t>Yararlanıcıların ayrıca gidilen ülke ve kurumun yazılı veya sözlü kurallarına uyması, bireysel ve toplumsal farklılıklara saygı göstermesi de beklenmektedir. </a:t>
            </a:r>
            <a:r>
              <a:rPr lang="tr-TR" dirty="0"/>
              <a:t/>
            </a:r>
            <a:br>
              <a:rPr lang="tr-TR" dirty="0"/>
            </a:br>
            <a:r>
              <a:rPr lang="tr-TR" dirty="0"/>
              <a:t>	</a:t>
            </a:r>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761237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Faaliyet boyunca hazırlıklar</a:t>
            </a:r>
            <a:br>
              <a:rPr lang="tr-TR" dirty="0"/>
            </a:br>
            <a:r>
              <a:rPr lang="tr-TR" dirty="0" smtClean="0"/>
              <a:t>Değişiklikler</a:t>
            </a:r>
            <a:endParaRPr lang="tr-TR" dirty="0"/>
          </a:p>
        </p:txBody>
      </p:sp>
      <p:sp>
        <p:nvSpPr>
          <p:cNvPr id="6" name="İçerik Yer Tutucusu 5"/>
          <p:cNvSpPr>
            <a:spLocks noGrp="1"/>
          </p:cNvSpPr>
          <p:nvPr>
            <p:ph idx="1"/>
          </p:nvPr>
        </p:nvSpPr>
        <p:spPr/>
        <p:txBody>
          <a:bodyPr>
            <a:normAutofit lnSpcReduction="10000"/>
          </a:bodyPr>
          <a:lstStyle/>
          <a:p>
            <a:endParaRPr lang="tr-TR" dirty="0"/>
          </a:p>
          <a:p>
            <a:r>
              <a:rPr lang="tr-TR" dirty="0"/>
              <a:t>Faaliyetiniz ile ilgili süre, içerik veya sorumlu kişilerde bir değişiklik söz konusu olduğunda web sayfamızda yer alan Değişiklik prosedürleri izlenerek güncelleme yapılmalıdır. </a:t>
            </a:r>
          </a:p>
          <a:p>
            <a:r>
              <a:rPr lang="tr-TR" dirty="0"/>
              <a:t>Özellikle değişiklikler süre ile ilgiliyse gidilen ülkede ikamet etme ile ilgili yasal prosedürler de izlenmelidir. </a:t>
            </a:r>
          </a:p>
          <a:p>
            <a:r>
              <a:rPr lang="tr-TR" dirty="0"/>
              <a:t>Zamanında talep edilmeyen değişiklik durumlarında doğabilecek problemlerden AB Ofisi sorumlu değildir. </a:t>
            </a:r>
          </a:p>
          <a:p>
            <a:r>
              <a:rPr lang="tr-TR" dirty="0"/>
              <a:t>Ayrıca faaliyetinize başlarken </a:t>
            </a:r>
            <a:r>
              <a:rPr lang="tr-TR" dirty="0" err="1"/>
              <a:t>hibesiz</a:t>
            </a:r>
            <a:r>
              <a:rPr lang="tr-TR" dirty="0"/>
              <a:t> yararlanıcı konumunda iseniz faaliyetiniz  esnasında herhangi bir zamanda hibe almaya hak kazanabilirsiniz. Bu durumda AB Ofisi sizinle yapılması gerekenler için e-posta aracılığı ile iletişime geçecektir. </a:t>
            </a:r>
          </a:p>
          <a:p>
            <a:endParaRPr lang="tr-TR" dirty="0"/>
          </a:p>
        </p:txBody>
      </p:sp>
      <p:sp>
        <p:nvSpPr>
          <p:cNvPr id="7"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859630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boyunca hazırlıklar</a:t>
            </a:r>
            <a:br>
              <a:rPr lang="tr-TR" dirty="0"/>
            </a:br>
            <a:r>
              <a:rPr lang="tr-TR" dirty="0" smtClean="0"/>
              <a:t>Değişiklikler-Formlar</a:t>
            </a:r>
            <a:endParaRPr lang="tr-TR" dirty="0"/>
          </a:p>
        </p:txBody>
      </p:sp>
      <p:sp>
        <p:nvSpPr>
          <p:cNvPr id="3" name="İçerik Yer Tutucusu 2"/>
          <p:cNvSpPr>
            <a:spLocks noGrp="1"/>
          </p:cNvSpPr>
          <p:nvPr>
            <p:ph idx="1"/>
          </p:nvPr>
        </p:nvSpPr>
        <p:spPr/>
        <p:txBody>
          <a:bodyPr/>
          <a:lstStyle/>
          <a:p>
            <a:r>
              <a:rPr lang="tr-TR" dirty="0" smtClean="0"/>
              <a:t>Uzatma (</a:t>
            </a:r>
            <a:r>
              <a:rPr lang="tr-TR" dirty="0" err="1" smtClean="0"/>
              <a:t>Extension</a:t>
            </a:r>
            <a:r>
              <a:rPr lang="tr-TR" dirty="0" smtClean="0"/>
              <a:t>) belgesi</a:t>
            </a:r>
          </a:p>
          <a:p>
            <a:r>
              <a:rPr lang="tr-TR" dirty="0" smtClean="0"/>
              <a:t>Learning </a:t>
            </a:r>
            <a:r>
              <a:rPr lang="tr-TR" dirty="0" err="1" smtClean="0"/>
              <a:t>Agreement</a:t>
            </a:r>
            <a:r>
              <a:rPr lang="tr-TR" dirty="0" smtClean="0"/>
              <a:t> </a:t>
            </a:r>
            <a:r>
              <a:rPr lang="tr-TR" dirty="0" err="1" smtClean="0"/>
              <a:t>for</a:t>
            </a:r>
            <a:r>
              <a:rPr lang="tr-TR" dirty="0" smtClean="0"/>
              <a:t> </a:t>
            </a:r>
            <a:r>
              <a:rPr lang="tr-TR" dirty="0" err="1" smtClean="0"/>
              <a:t>Traineeship</a:t>
            </a:r>
            <a:r>
              <a:rPr lang="tr-TR" dirty="0" smtClean="0"/>
              <a:t> (</a:t>
            </a:r>
            <a:r>
              <a:rPr lang="tr-TR" dirty="0" err="1"/>
              <a:t>D</a:t>
            </a:r>
            <a:r>
              <a:rPr lang="tr-TR" dirty="0" err="1" smtClean="0"/>
              <a:t>uring</a:t>
            </a:r>
            <a:r>
              <a:rPr lang="tr-TR" dirty="0" smtClean="0"/>
              <a:t> </a:t>
            </a:r>
            <a:r>
              <a:rPr lang="tr-TR" dirty="0" err="1" smtClean="0"/>
              <a:t>the</a:t>
            </a:r>
            <a:r>
              <a:rPr lang="tr-TR" dirty="0" smtClean="0"/>
              <a:t> </a:t>
            </a:r>
            <a:r>
              <a:rPr lang="tr-TR" dirty="0" err="1" smtClean="0"/>
              <a:t>Mobility</a:t>
            </a:r>
            <a:r>
              <a:rPr lang="tr-TR" dirty="0" smtClean="0"/>
              <a:t>) </a:t>
            </a:r>
          </a:p>
          <a:p>
            <a:r>
              <a:rPr lang="tr-TR" dirty="0" smtClean="0"/>
              <a:t>Teyit (</a:t>
            </a:r>
            <a:r>
              <a:rPr lang="tr-TR" dirty="0" err="1" smtClean="0"/>
              <a:t>Confirmation</a:t>
            </a:r>
            <a:r>
              <a:rPr lang="tr-TR" dirty="0" smtClean="0"/>
              <a:t>) Belgesi</a:t>
            </a:r>
          </a:p>
          <a:p>
            <a:r>
              <a:rPr lang="tr-TR" dirty="0" smtClean="0"/>
              <a:t>Staj İntibak A </a:t>
            </a:r>
          </a:p>
          <a:p>
            <a:r>
              <a:rPr lang="tr-TR" dirty="0" smtClean="0"/>
              <a:t>Yönetim Kurulu Kararı</a:t>
            </a:r>
          </a:p>
          <a:p>
            <a:r>
              <a:rPr lang="tr-TR" dirty="0" smtClean="0"/>
              <a:t>Hibe Sözleşmesi</a:t>
            </a:r>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43070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Gündem</a:t>
            </a:r>
            <a:endParaRPr lang="tr-TR" dirty="0"/>
          </a:p>
        </p:txBody>
      </p:sp>
      <p:sp>
        <p:nvSpPr>
          <p:cNvPr id="5" name="İçerik Yer Tutucusu 4"/>
          <p:cNvSpPr>
            <a:spLocks noGrp="1"/>
          </p:cNvSpPr>
          <p:nvPr>
            <p:ph sz="half" idx="1"/>
          </p:nvPr>
        </p:nvSpPr>
        <p:spPr/>
        <p:txBody>
          <a:bodyPr>
            <a:normAutofit lnSpcReduction="10000"/>
          </a:bodyPr>
          <a:lstStyle/>
          <a:p>
            <a:r>
              <a:rPr lang="tr-TR" dirty="0" smtClean="0"/>
              <a:t>Terimler</a:t>
            </a:r>
          </a:p>
          <a:p>
            <a:r>
              <a:rPr lang="tr-TR" dirty="0" smtClean="0"/>
              <a:t>Bilinmesi gereken kurumlar</a:t>
            </a:r>
            <a:endParaRPr lang="tr-TR" dirty="0"/>
          </a:p>
          <a:p>
            <a:r>
              <a:rPr lang="tr-TR" dirty="0" smtClean="0"/>
              <a:t>Web sayfası, iletişim, duyurular</a:t>
            </a:r>
          </a:p>
          <a:p>
            <a:r>
              <a:rPr lang="tr-TR" dirty="0" smtClean="0"/>
              <a:t>Faaliyet öncesi hazırlıklar</a:t>
            </a:r>
          </a:p>
          <a:p>
            <a:pPr marL="0" indent="0">
              <a:buNone/>
            </a:pPr>
            <a:r>
              <a:rPr lang="tr-TR" dirty="0" smtClean="0"/>
              <a:t>	* Ön Araştırma-Planlama</a:t>
            </a:r>
          </a:p>
          <a:p>
            <a:pPr marL="0" indent="0">
              <a:buNone/>
            </a:pPr>
            <a:r>
              <a:rPr lang="tr-TR" dirty="0" smtClean="0"/>
              <a:t>	* Evrak hazırlığı</a:t>
            </a:r>
          </a:p>
          <a:p>
            <a:pPr marL="0" indent="0">
              <a:buNone/>
            </a:pPr>
            <a:r>
              <a:rPr lang="tr-TR" dirty="0" smtClean="0"/>
              <a:t>	* Pasaport-vize</a:t>
            </a:r>
          </a:p>
          <a:p>
            <a:pPr marL="0" indent="0">
              <a:buNone/>
            </a:pPr>
            <a:r>
              <a:rPr lang="tr-TR" dirty="0"/>
              <a:t>	* OLS-Online </a:t>
            </a:r>
            <a:r>
              <a:rPr lang="tr-TR" dirty="0" err="1"/>
              <a:t>Linguistic</a:t>
            </a:r>
            <a:r>
              <a:rPr lang="tr-TR" dirty="0"/>
              <a:t> </a:t>
            </a:r>
            <a:r>
              <a:rPr lang="tr-TR" dirty="0" err="1"/>
              <a:t>Support</a:t>
            </a:r>
            <a:endParaRPr lang="tr-TR" dirty="0"/>
          </a:p>
          <a:p>
            <a:pPr marL="0" indent="0">
              <a:buNone/>
            </a:pPr>
            <a:r>
              <a:rPr lang="tr-TR" dirty="0" smtClean="0"/>
              <a:t>	* Seyahat Hazırlıkları</a:t>
            </a:r>
          </a:p>
          <a:p>
            <a:pPr marL="0" indent="0">
              <a:buNone/>
            </a:pPr>
            <a:r>
              <a:rPr lang="tr-TR" dirty="0" smtClean="0"/>
              <a:t>	* Hibe	</a:t>
            </a:r>
          </a:p>
          <a:p>
            <a:endParaRPr lang="tr-TR" dirty="0"/>
          </a:p>
        </p:txBody>
      </p:sp>
      <p:sp>
        <p:nvSpPr>
          <p:cNvPr id="6" name="İçerik Yer Tutucusu 5"/>
          <p:cNvSpPr>
            <a:spLocks noGrp="1"/>
          </p:cNvSpPr>
          <p:nvPr>
            <p:ph sz="half" idx="2"/>
          </p:nvPr>
        </p:nvSpPr>
        <p:spPr/>
        <p:txBody>
          <a:bodyPr>
            <a:normAutofit lnSpcReduction="10000"/>
          </a:bodyPr>
          <a:lstStyle/>
          <a:p>
            <a:r>
              <a:rPr lang="tr-TR" dirty="0"/>
              <a:t>Faaliyet boyunca hazırlıklar</a:t>
            </a:r>
          </a:p>
          <a:p>
            <a:pPr marL="0" indent="0">
              <a:buNone/>
            </a:pPr>
            <a:r>
              <a:rPr lang="tr-TR" dirty="0" smtClean="0"/>
              <a:t>	*Akademik </a:t>
            </a:r>
            <a:r>
              <a:rPr lang="tr-TR" dirty="0"/>
              <a:t>ve sosyal sorumluluklar</a:t>
            </a:r>
          </a:p>
          <a:p>
            <a:pPr marL="0" indent="0">
              <a:buNone/>
            </a:pPr>
            <a:r>
              <a:rPr lang="tr-TR" dirty="0" smtClean="0"/>
              <a:t>	*Değişiklikler</a:t>
            </a:r>
          </a:p>
          <a:p>
            <a:pPr marL="0" indent="0">
              <a:buNone/>
            </a:pPr>
            <a:r>
              <a:rPr lang="tr-TR" dirty="0"/>
              <a:t>	</a:t>
            </a:r>
            <a:r>
              <a:rPr lang="tr-TR" dirty="0" smtClean="0"/>
              <a:t>*Evrak hazırlığı</a:t>
            </a:r>
            <a:endParaRPr lang="tr-TR" dirty="0"/>
          </a:p>
          <a:p>
            <a:r>
              <a:rPr lang="tr-TR" dirty="0"/>
              <a:t>Faaliyet sonrası hazırlıklar</a:t>
            </a:r>
          </a:p>
          <a:p>
            <a:pPr marL="0" indent="0">
              <a:buNone/>
            </a:pPr>
            <a:r>
              <a:rPr lang="tr-TR" dirty="0" smtClean="0"/>
              <a:t>	* Misafir olunacak kurumdan 	alınacak evraklar</a:t>
            </a:r>
          </a:p>
          <a:p>
            <a:pPr marL="0" indent="0">
              <a:buNone/>
            </a:pPr>
            <a:r>
              <a:rPr lang="tr-TR" dirty="0" smtClean="0"/>
              <a:t>	* Evrak hazırlığı</a:t>
            </a:r>
            <a:endParaRPr lang="tr-TR" dirty="0"/>
          </a:p>
          <a:p>
            <a:pPr marL="0" indent="0">
              <a:buNone/>
            </a:pPr>
            <a:r>
              <a:rPr lang="tr-TR" dirty="0" smtClean="0"/>
              <a:t>	* Hibe</a:t>
            </a:r>
            <a:endParaRPr lang="tr-TR" dirty="0"/>
          </a:p>
          <a:p>
            <a:endParaRPr lang="tr-TR" dirty="0"/>
          </a:p>
        </p:txBody>
      </p:sp>
      <p:sp>
        <p:nvSpPr>
          <p:cNvPr id="2" name="Altbilgi Yer Tutucusu 1"/>
          <p:cNvSpPr>
            <a:spLocks noGrp="1"/>
          </p:cNvSpPr>
          <p:nvPr>
            <p:ph type="ftr" sz="quarter" idx="11"/>
          </p:nvPr>
        </p:nvSpPr>
        <p:spPr>
          <a:xfrm>
            <a:off x="5781597" y="6474630"/>
            <a:ext cx="6297612" cy="365125"/>
          </a:xfrm>
        </p:spPr>
        <p:txBody>
          <a:body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431527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Faaliyet sonrası hazırlıklar</a:t>
            </a:r>
            <a:br>
              <a:rPr lang="tr-TR" dirty="0"/>
            </a:br>
            <a:endParaRPr lang="tr-TR" dirty="0"/>
          </a:p>
        </p:txBody>
      </p:sp>
      <p:sp>
        <p:nvSpPr>
          <p:cNvPr id="6" name="İçerik Yer Tutucusu 5"/>
          <p:cNvSpPr>
            <a:spLocks noGrp="1"/>
          </p:cNvSpPr>
          <p:nvPr>
            <p:ph idx="1"/>
          </p:nvPr>
        </p:nvSpPr>
        <p:spPr/>
        <p:txBody>
          <a:bodyPr>
            <a:normAutofit fontScale="92500" lnSpcReduction="10000"/>
          </a:bodyPr>
          <a:lstStyle/>
          <a:p>
            <a:r>
              <a:rPr lang="tr-TR" dirty="0" smtClean="0"/>
              <a:t>Faaliyetiniz bittiğinde Dönüş evraklarınızı tamamlamanız gerekmektedir. Bu evraklar ile ilgili detaylı bilgi AB ofisi web sayfasında yer almaktadır. </a:t>
            </a:r>
          </a:p>
          <a:p>
            <a:r>
              <a:rPr lang="tr-TR" dirty="0" smtClean="0"/>
              <a:t>Mümkünse dönmeden önce bu belgeleri temin etmeye çalışınız. </a:t>
            </a:r>
          </a:p>
          <a:p>
            <a:r>
              <a:rPr lang="tr-TR" dirty="0" smtClean="0"/>
              <a:t>Dönüşünüzü takiben 30 gün içinde dönüş evraklarınızı tamamlamanız beklenmektedir. Dönüş evraklarını teslim eden yararlanıcıların sistem kayıtları yapılır ve yararlanıcıya sistem üzerinden bir anket iletilir. </a:t>
            </a:r>
          </a:p>
          <a:p>
            <a:r>
              <a:rPr lang="tr-TR" dirty="0" smtClean="0"/>
              <a:t>Başarı </a:t>
            </a:r>
            <a:r>
              <a:rPr lang="tr-TR" dirty="0"/>
              <a:t>şartını </a:t>
            </a:r>
            <a:r>
              <a:rPr lang="tr-TR" dirty="0" smtClean="0"/>
              <a:t>sağlamak kaydıyla anketi </a:t>
            </a:r>
            <a:r>
              <a:rPr lang="tr-TR" dirty="0"/>
              <a:t>tamamlayan yararlanıcıların </a:t>
            </a:r>
            <a:r>
              <a:rPr lang="tr-TR" dirty="0" smtClean="0"/>
              <a:t>%20 oranında kalan ikinci hibe ödemeleri yapılır. </a:t>
            </a:r>
          </a:p>
          <a:p>
            <a:r>
              <a:rPr lang="tr-TR" dirty="0" smtClean="0"/>
              <a:t>%20 hibe gerçekleşen süre üzerinden yeniden toplam hibenin hesaplanmasından sonra tespit edilir. Bu süre tespitinde Katılım Sertifikası ve Pasaport incelenerek kısa olan zaman aralığı kabul edilir. </a:t>
            </a:r>
          </a:p>
          <a:p>
            <a:r>
              <a:rPr lang="tr-TR" b="1" dirty="0" smtClean="0">
                <a:solidFill>
                  <a:srgbClr val="FF0000"/>
                </a:solidFill>
              </a:rPr>
              <a:t>Ayrıca ikinci OLS sınavını yapmayan öğrencilerden de %5 oranında hibe kesintisi yapılacaktır.</a:t>
            </a:r>
            <a:endParaRPr lang="tr-TR" b="1" dirty="0">
              <a:solidFill>
                <a:srgbClr val="FF0000"/>
              </a:solidFill>
            </a:endParaRPr>
          </a:p>
        </p:txBody>
      </p:sp>
      <p:sp>
        <p:nvSpPr>
          <p:cNvPr id="7"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459461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sonrası hazırlıklar</a:t>
            </a:r>
            <a:br>
              <a:rPr lang="tr-TR" dirty="0"/>
            </a:br>
            <a:r>
              <a:rPr lang="tr-TR" dirty="0" smtClean="0"/>
              <a:t>Formlar</a:t>
            </a:r>
            <a:endParaRPr lang="tr-TR" dirty="0"/>
          </a:p>
        </p:txBody>
      </p:sp>
      <p:sp>
        <p:nvSpPr>
          <p:cNvPr id="3" name="İçerik Yer Tutucusu 2"/>
          <p:cNvSpPr>
            <a:spLocks noGrp="1"/>
          </p:cNvSpPr>
          <p:nvPr>
            <p:ph idx="1"/>
          </p:nvPr>
        </p:nvSpPr>
        <p:spPr/>
        <p:txBody>
          <a:bodyPr/>
          <a:lstStyle/>
          <a:p>
            <a:r>
              <a:rPr lang="tr-TR" dirty="0" smtClean="0"/>
              <a:t>Katılım Sertifikası (LA </a:t>
            </a:r>
            <a:r>
              <a:rPr lang="tr-TR" dirty="0" err="1" smtClean="0"/>
              <a:t>After</a:t>
            </a:r>
            <a:r>
              <a:rPr lang="tr-TR" dirty="0" smtClean="0"/>
              <a:t> </a:t>
            </a:r>
            <a:r>
              <a:rPr lang="tr-TR" dirty="0" err="1" smtClean="0"/>
              <a:t>the</a:t>
            </a:r>
            <a:r>
              <a:rPr lang="tr-TR" dirty="0" smtClean="0"/>
              <a:t> </a:t>
            </a:r>
            <a:r>
              <a:rPr lang="tr-TR" dirty="0" err="1" smtClean="0"/>
              <a:t>Mobility</a:t>
            </a:r>
            <a:r>
              <a:rPr lang="tr-TR" dirty="0" smtClean="0"/>
              <a:t>)</a:t>
            </a:r>
          </a:p>
          <a:p>
            <a:r>
              <a:rPr lang="tr-TR" dirty="0" smtClean="0"/>
              <a:t>Değerlendirme (Evaluation) Formu</a:t>
            </a:r>
          </a:p>
          <a:p>
            <a:r>
              <a:rPr lang="tr-TR" dirty="0" smtClean="0"/>
              <a:t>Staj Bilgi Formu</a:t>
            </a:r>
          </a:p>
          <a:p>
            <a:r>
              <a:rPr lang="tr-TR" dirty="0" smtClean="0"/>
              <a:t>Staj İntibak B </a:t>
            </a:r>
          </a:p>
          <a:p>
            <a:r>
              <a:rPr lang="tr-TR" dirty="0" smtClean="0"/>
              <a:t>Yönetim Kurulu Kararı</a:t>
            </a:r>
          </a:p>
          <a:p>
            <a:r>
              <a:rPr lang="tr-TR" dirty="0" smtClean="0"/>
              <a:t>Pasaport Fotokopisi (giriş-çıkış mühürleri ve kimlik)</a:t>
            </a:r>
          </a:p>
          <a:p>
            <a:r>
              <a:rPr lang="tr-TR" dirty="0" smtClean="0"/>
              <a:t>Çevrimiçi anket (getirmeye gerek yok, sistem üzerinden görüntülenebilmektedir.)</a:t>
            </a:r>
          </a:p>
          <a:p>
            <a:pPr marL="0" indent="0">
              <a:buNone/>
            </a:pPr>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11498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normAutofit/>
          </a:bodyPr>
          <a:lstStyle/>
          <a:p>
            <a:r>
              <a:rPr lang="tr-TR" dirty="0"/>
              <a:t>Faaliyet öncesi hazırlıklar</a:t>
            </a:r>
            <a:br>
              <a:rPr lang="tr-TR" dirty="0"/>
            </a:br>
            <a:r>
              <a:rPr lang="tr-TR" dirty="0" smtClean="0"/>
              <a:t>İntibak B Prosedürü</a:t>
            </a:r>
            <a:endParaRPr lang="tr-TR" dirty="0"/>
          </a:p>
        </p:txBody>
      </p:sp>
      <p:graphicFrame>
        <p:nvGraphicFramePr>
          <p:cNvPr id="10" name="Tablo 9"/>
          <p:cNvGraphicFramePr>
            <a:graphicFrameLocks noGrp="1"/>
          </p:cNvGraphicFramePr>
          <p:nvPr>
            <p:extLst>
              <p:ext uri="{D42A27DB-BD31-4B8C-83A1-F6EECF244321}">
                <p14:modId xmlns:p14="http://schemas.microsoft.com/office/powerpoint/2010/main" val="665512631"/>
              </p:ext>
            </p:extLst>
          </p:nvPr>
        </p:nvGraphicFramePr>
        <p:xfrm>
          <a:off x="677334" y="1930400"/>
          <a:ext cx="8127999" cy="39014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tr-TR" dirty="0" smtClean="0"/>
                        <a:t>Öğrenci</a:t>
                      </a:r>
                      <a:endParaRPr lang="tr-TR" dirty="0"/>
                    </a:p>
                  </a:txBody>
                  <a:tcPr/>
                </a:tc>
                <a:tc>
                  <a:txBody>
                    <a:bodyPr/>
                    <a:lstStyle/>
                    <a:p>
                      <a:r>
                        <a:rPr lang="tr-TR" dirty="0" smtClean="0"/>
                        <a:t>Bölüm Başkanı-Bölüm</a:t>
                      </a:r>
                      <a:r>
                        <a:rPr lang="tr-TR" baseline="0" dirty="0" smtClean="0"/>
                        <a:t> Erasmus Koordinatörü-Staj komisyonu</a:t>
                      </a:r>
                      <a:endParaRPr lang="tr-TR" dirty="0"/>
                    </a:p>
                  </a:txBody>
                  <a:tcPr/>
                </a:tc>
                <a:tc>
                  <a:txBody>
                    <a:bodyPr/>
                    <a:lstStyle/>
                    <a:p>
                      <a:r>
                        <a:rPr lang="tr-TR" dirty="0" smtClean="0"/>
                        <a:t>Bölüm/Enstitü Sekreteri</a:t>
                      </a:r>
                      <a:endParaRPr lang="tr-TR" dirty="0"/>
                    </a:p>
                  </a:txBody>
                  <a:tcPr/>
                </a:tc>
              </a:tr>
              <a:tr h="370840">
                <a:tc>
                  <a:txBody>
                    <a:bodyPr/>
                    <a:lstStyle/>
                    <a:p>
                      <a:r>
                        <a:rPr lang="tr-TR" sz="1000" kern="1200" dirty="0" smtClean="0">
                          <a:solidFill>
                            <a:schemeClr val="dk1"/>
                          </a:solidFill>
                          <a:effectLst/>
                          <a:latin typeface="+mn-lt"/>
                          <a:ea typeface="+mn-ea"/>
                          <a:cs typeface="+mn-cs"/>
                        </a:rPr>
                        <a:t>-Faaliyet tamamlandığında intibak B belgesi hazırlar ve Staj Sertifikası ile Değerlendirme Formunu göstererek (bölüm tarafından istenmişse diğer destekleyici evrakları da) sırasıyla Bölüm Erasmus Koordinatörü, Bölüm Başkanı ve Bölüm Staj Komisyonu’na imzalatır.</a:t>
                      </a:r>
                    </a:p>
                    <a:p>
                      <a:r>
                        <a:rPr lang="tr-TR" sz="1000" kern="1200" dirty="0" smtClean="0">
                          <a:solidFill>
                            <a:schemeClr val="dk1"/>
                          </a:solidFill>
                          <a:effectLst/>
                          <a:latin typeface="+mn-lt"/>
                          <a:ea typeface="+mn-ea"/>
                          <a:cs typeface="+mn-cs"/>
                        </a:rPr>
                        <a:t>-Daha sonra bu belgeleri Yönetim Kurulu Kararı Alınması için Bölüm sekreterliğine bırakırlar.</a:t>
                      </a:r>
                    </a:p>
                    <a:p>
                      <a:endParaRPr lang="tr-TR" sz="1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1000" kern="1200" dirty="0" smtClean="0">
                          <a:solidFill>
                            <a:schemeClr val="dk1"/>
                          </a:solidFill>
                          <a:effectLst/>
                          <a:latin typeface="+mn-lt"/>
                          <a:ea typeface="+mn-ea"/>
                          <a:cs typeface="+mn-cs"/>
                        </a:rPr>
                        <a:t>-Staj sertifikası ve Değerlendirme formu incelenerek İntibak B belgesi imzalanır. </a:t>
                      </a:r>
                      <a:endParaRPr lang="tr-TR" sz="1000" dirty="0"/>
                    </a:p>
                  </a:txBody>
                  <a:tcPr/>
                </a:tc>
                <a:tc>
                  <a:txBody>
                    <a:bodyPr/>
                    <a:lstStyle/>
                    <a:p>
                      <a:r>
                        <a:rPr lang="tr-TR" sz="1000" kern="1200" dirty="0" smtClean="0">
                          <a:solidFill>
                            <a:schemeClr val="dk1"/>
                          </a:solidFill>
                          <a:effectLst/>
                          <a:latin typeface="+mn-lt"/>
                          <a:ea typeface="+mn-ea"/>
                          <a:cs typeface="+mn-cs"/>
                        </a:rPr>
                        <a:t>-Lisans öğrencileri için; </a:t>
                      </a:r>
                    </a:p>
                    <a:p>
                      <a:r>
                        <a:rPr lang="tr-TR" sz="1000" kern="1200" dirty="0" smtClean="0">
                          <a:solidFill>
                            <a:schemeClr val="dk1"/>
                          </a:solidFill>
                          <a:effectLst/>
                          <a:latin typeface="+mn-lt"/>
                          <a:ea typeface="+mn-ea"/>
                          <a:cs typeface="+mn-cs"/>
                        </a:rPr>
                        <a:t>İmzaları tamam İntibak B belgesi, Staj Sertifikası ve Değerlendirme Formu ile birlikte yönetim kuruluna sunulur, ve sonuç sadece İntibak B ve Kurul Kararının yer aldığı şekilde EBYS sistemi üzerinden AB ofisine ve ilgili diğer birimlere gönderilir. </a:t>
                      </a:r>
                    </a:p>
                    <a:p>
                      <a:r>
                        <a:rPr lang="tr-TR" sz="1000" kern="1200" dirty="0" smtClean="0">
                          <a:solidFill>
                            <a:schemeClr val="dk1"/>
                          </a:solidFill>
                          <a:effectLst/>
                          <a:latin typeface="+mn-lt"/>
                          <a:ea typeface="+mn-ea"/>
                          <a:cs typeface="+mn-cs"/>
                        </a:rPr>
                        <a:t> </a:t>
                      </a:r>
                    </a:p>
                    <a:p>
                      <a:r>
                        <a:rPr lang="tr-TR" sz="1000" kern="1200" dirty="0" smtClean="0">
                          <a:solidFill>
                            <a:schemeClr val="dk1"/>
                          </a:solidFill>
                          <a:effectLst/>
                          <a:latin typeface="+mn-lt"/>
                          <a:ea typeface="+mn-ea"/>
                          <a:cs typeface="+mn-cs"/>
                        </a:rPr>
                        <a:t> </a:t>
                      </a:r>
                    </a:p>
                    <a:p>
                      <a:r>
                        <a:rPr lang="tr-TR" sz="1000" kern="1200" dirty="0" smtClean="0">
                          <a:solidFill>
                            <a:schemeClr val="dk1"/>
                          </a:solidFill>
                          <a:effectLst/>
                          <a:latin typeface="+mn-lt"/>
                          <a:ea typeface="+mn-ea"/>
                          <a:cs typeface="+mn-cs"/>
                        </a:rPr>
                        <a:t>Lisansüstü öğrencileri için; </a:t>
                      </a:r>
                    </a:p>
                    <a:p>
                      <a:r>
                        <a:rPr lang="tr-TR" sz="1000" kern="1200" dirty="0" smtClean="0">
                          <a:solidFill>
                            <a:schemeClr val="dk1"/>
                          </a:solidFill>
                          <a:effectLst/>
                          <a:latin typeface="+mn-lt"/>
                          <a:ea typeface="+mn-ea"/>
                          <a:cs typeface="+mn-cs"/>
                        </a:rPr>
                        <a:t>İmzaları tamam olan İntibak B belgesi, Staj Sertifikası ve Değerlendirme Formu ile birlikte ilgili </a:t>
                      </a:r>
                      <a:r>
                        <a:rPr lang="tr-TR" sz="1000" kern="1200" dirty="0" err="1" smtClean="0">
                          <a:solidFill>
                            <a:schemeClr val="dk1"/>
                          </a:solidFill>
                          <a:effectLst/>
                          <a:latin typeface="+mn-lt"/>
                          <a:ea typeface="+mn-ea"/>
                          <a:cs typeface="+mn-cs"/>
                        </a:rPr>
                        <a:t>Enstitü’ye</a:t>
                      </a:r>
                      <a:r>
                        <a:rPr lang="tr-TR" sz="1000" kern="1200" dirty="0" smtClean="0">
                          <a:solidFill>
                            <a:schemeClr val="dk1"/>
                          </a:solidFill>
                          <a:effectLst/>
                          <a:latin typeface="+mn-lt"/>
                          <a:ea typeface="+mn-ea"/>
                          <a:cs typeface="+mn-cs"/>
                        </a:rPr>
                        <a:t> gönderilir ve enstitü sekreteri faaliyet talebini yönetim kuruluna sunar. Sonuç sadece İntibak A ve Kurul Kararının yer aldığı şekilde EBYS sistemi üzerinden AB ofisine ve ilgili diğer birimlere gönderilir. </a:t>
                      </a:r>
                    </a:p>
                    <a:p>
                      <a:endParaRPr lang="tr-TR" sz="1000" dirty="0"/>
                    </a:p>
                  </a:txBody>
                  <a:tcPr/>
                </a:tc>
              </a:tr>
            </a:tbl>
          </a:graphicData>
        </a:graphic>
      </p:graphicFrame>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54032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Hatırlatmalar</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Erasmus+ süreci yararlanıcı tarafından titizlikle takip edilmesi gereken bir süreçtir.</a:t>
            </a:r>
          </a:p>
          <a:p>
            <a:r>
              <a:rPr lang="tr-TR" dirty="0" smtClean="0"/>
              <a:t>Tüm bilgilendirmeler AB Ofisi web sayfası üzerinden yapılmaktadır. Bu nedenle gün aşırı web sayfamızı takip etmenizi öneriyoruz. </a:t>
            </a:r>
          </a:p>
          <a:p>
            <a:r>
              <a:rPr lang="tr-TR" dirty="0" smtClean="0"/>
              <a:t>Belgeleriniz üzerinde birden fazla kişinin imzası olması gerektiğini göreceksiniz. Bu imzaların hepsi temin edilmek zorundadır ve yararlanıcıların takip edeceği bir süreçtir. İmza atması gereken kişilerin aynı zamanda akademisyen olduğunu düşünerek zamanlamanızı buna göre yapmanız da yarar vardır. Son güne bırakılan işlemler akademisyenlerin ders yoğunlukları nedeniyle tamamlanamayabilir ve bu durum geri dönüşü olmayan sorunlara yol açabilir. Ayrıca imza sırası da takip edilmelidir. </a:t>
            </a:r>
          </a:p>
          <a:p>
            <a:r>
              <a:rPr lang="tr-TR" dirty="0" smtClean="0"/>
              <a:t>AB Ofisi ile iletişiminizi e-mail üzerinden yapınız. Maillerinize mutlaka konu yazınız. Sorularınızı tek tek değil, düşünerek toplu olarak ve açık bir şekilde yazınız. Mutlaka adınızı-soyadınızı belirtiniz. </a:t>
            </a:r>
          </a:p>
          <a:p>
            <a:r>
              <a:rPr lang="tr-TR" dirty="0" smtClean="0"/>
              <a:t>AB Ofisi online başvurunuzda belirttiğiniz e-mail adresleri üzerinden sizlerle iletişime geçmektedir. Bir değişiklik söz konusu ise iletişim </a:t>
            </a:r>
            <a:r>
              <a:rPr lang="tr-TR" dirty="0"/>
              <a:t>bilgilerinizi lütfen güncel tutunuz. </a:t>
            </a:r>
            <a:endParaRPr lang="tr-TR" dirty="0" smtClean="0"/>
          </a:p>
          <a:p>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368038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Katılımınız için teşekkürler.</a:t>
            </a:r>
            <a:endParaRPr lang="tr-TR" dirty="0">
              <a:solidFill>
                <a:srgbClr val="0070C0"/>
              </a:solidFill>
            </a:endParaRPr>
          </a:p>
        </p:txBody>
      </p:sp>
      <p:sp>
        <p:nvSpPr>
          <p:cNvPr id="3" name="İçerik Yer Tutucusu 2"/>
          <p:cNvSpPr>
            <a:spLocks noGrp="1"/>
          </p:cNvSpPr>
          <p:nvPr>
            <p:ph type="body" idx="1"/>
          </p:nvPr>
        </p:nvSpPr>
        <p:spPr/>
        <p:txBody>
          <a:bodyPr/>
          <a:lstStyle/>
          <a:p>
            <a:r>
              <a:rPr lang="tr-TR" dirty="0" smtClean="0">
                <a:solidFill>
                  <a:srgbClr val="0070C0"/>
                </a:solidFill>
              </a:rPr>
              <a:t>Başarılı bir faaliyet dönemi dileriz.</a:t>
            </a:r>
            <a:endParaRPr lang="tr-TR" dirty="0">
              <a:solidFill>
                <a:srgbClr val="0070C0"/>
              </a:solidFill>
            </a:endParaRPr>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404225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Terimler</a:t>
            </a:r>
            <a:endParaRPr lang="tr-TR" dirty="0"/>
          </a:p>
        </p:txBody>
      </p:sp>
      <p:sp>
        <p:nvSpPr>
          <p:cNvPr id="3" name="İçerik Yer Tutucusu 2"/>
          <p:cNvSpPr>
            <a:spLocks noGrp="1"/>
          </p:cNvSpPr>
          <p:nvPr>
            <p:ph idx="1"/>
          </p:nvPr>
        </p:nvSpPr>
        <p:spPr>
          <a:xfrm>
            <a:off x="677334" y="1620657"/>
            <a:ext cx="8596668" cy="3880773"/>
          </a:xfrm>
        </p:spPr>
        <p:txBody>
          <a:bodyPr>
            <a:normAutofit/>
          </a:bodyPr>
          <a:lstStyle/>
          <a:p>
            <a:r>
              <a:rPr lang="tr-TR" dirty="0" smtClean="0"/>
              <a:t>Giden Öğrenci-Outgoing</a:t>
            </a:r>
          </a:p>
          <a:p>
            <a:r>
              <a:rPr lang="tr-TR" dirty="0" smtClean="0"/>
              <a:t>Gelen Öğrenci-Incoming</a:t>
            </a:r>
          </a:p>
          <a:p>
            <a:r>
              <a:rPr lang="tr-TR" dirty="0" smtClean="0"/>
              <a:t>Yararlanıcı</a:t>
            </a:r>
          </a:p>
          <a:p>
            <a:r>
              <a:rPr lang="tr-TR" dirty="0" smtClean="0"/>
              <a:t>Erasmus Bölüm Koordinatörü</a:t>
            </a:r>
          </a:p>
          <a:p>
            <a:r>
              <a:rPr lang="tr-TR" dirty="0" smtClean="0"/>
              <a:t>Erasmus Kurum Koordinatörü</a:t>
            </a:r>
          </a:p>
          <a:p>
            <a:r>
              <a:rPr lang="tr-TR" dirty="0" smtClean="0"/>
              <a:t>İntibak Komisyonları (Öğrenim ve Staj)</a:t>
            </a:r>
          </a:p>
          <a:p>
            <a:r>
              <a:rPr lang="tr-TR" dirty="0" smtClean="0"/>
              <a:t>Ev sahibi kurum - Home/</a:t>
            </a:r>
            <a:r>
              <a:rPr lang="tr-TR" dirty="0" err="1" smtClean="0"/>
              <a:t>sending</a:t>
            </a:r>
            <a:r>
              <a:rPr lang="tr-TR" dirty="0" smtClean="0"/>
              <a:t> </a:t>
            </a:r>
            <a:r>
              <a:rPr lang="tr-TR" dirty="0" err="1" smtClean="0"/>
              <a:t>university</a:t>
            </a:r>
            <a:r>
              <a:rPr lang="tr-TR" dirty="0" smtClean="0"/>
              <a:t>/</a:t>
            </a:r>
            <a:r>
              <a:rPr lang="tr-TR" dirty="0" err="1" smtClean="0"/>
              <a:t>institution</a:t>
            </a:r>
            <a:endParaRPr lang="tr-TR" dirty="0" smtClean="0"/>
          </a:p>
          <a:p>
            <a:r>
              <a:rPr lang="tr-TR" dirty="0" smtClean="0"/>
              <a:t>Misafir olunan kurum – Host/</a:t>
            </a:r>
            <a:r>
              <a:rPr lang="tr-TR" dirty="0" err="1" smtClean="0"/>
              <a:t>receiving</a:t>
            </a:r>
            <a:r>
              <a:rPr lang="tr-TR" dirty="0" smtClean="0"/>
              <a:t> </a:t>
            </a:r>
            <a:r>
              <a:rPr lang="tr-TR" dirty="0" err="1" smtClean="0"/>
              <a:t>university</a:t>
            </a:r>
            <a:r>
              <a:rPr lang="tr-TR" dirty="0" smtClean="0"/>
              <a:t>/</a:t>
            </a:r>
            <a:r>
              <a:rPr lang="tr-TR" dirty="0" err="1" smtClean="0"/>
              <a:t>institution</a:t>
            </a:r>
            <a:endParaRPr lang="tr-TR" dirty="0"/>
          </a:p>
        </p:txBody>
      </p:sp>
      <p:sp>
        <p:nvSpPr>
          <p:cNvPr id="4" name="Altbilgi Yer Tutucusu 3"/>
          <p:cNvSpPr>
            <a:spLocks noGrp="1"/>
          </p:cNvSpPr>
          <p:nvPr>
            <p:ph type="ftr" sz="quarter" idx="11"/>
          </p:nvPr>
        </p:nvSpPr>
        <p:spPr>
          <a:xfrm>
            <a:off x="5781596" y="6492875"/>
            <a:ext cx="6297612" cy="365125"/>
          </a:xfrm>
        </p:spPr>
        <p:txBody>
          <a:body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06953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Bilinmesi gereken kurumlar</a:t>
            </a:r>
            <a:endParaRPr lang="tr-TR" dirty="0"/>
          </a:p>
        </p:txBody>
      </p:sp>
      <p:graphicFrame>
        <p:nvGraphicFramePr>
          <p:cNvPr id="9" name="Tablo 8"/>
          <p:cNvGraphicFramePr>
            <a:graphicFrameLocks noGrp="1"/>
          </p:cNvGraphicFramePr>
          <p:nvPr>
            <p:extLst>
              <p:ext uri="{D42A27DB-BD31-4B8C-83A1-F6EECF244321}">
                <p14:modId xmlns:p14="http://schemas.microsoft.com/office/powerpoint/2010/main" val="2428582989"/>
              </p:ext>
            </p:extLst>
          </p:nvPr>
        </p:nvGraphicFramePr>
        <p:xfrm>
          <a:off x="677335" y="1559559"/>
          <a:ext cx="8821507" cy="5187809"/>
        </p:xfrm>
        <a:graphic>
          <a:graphicData uri="http://schemas.openxmlformats.org/drawingml/2006/table">
            <a:tbl>
              <a:tblPr firstRow="1" bandRow="1">
                <a:tableStyleId>{5C22544A-7EE6-4342-B048-85BDC9FD1C3A}</a:tableStyleId>
              </a:tblPr>
              <a:tblGrid>
                <a:gridCol w="2940502"/>
                <a:gridCol w="1908120"/>
                <a:gridCol w="3972885"/>
              </a:tblGrid>
              <a:tr h="376762">
                <a:tc>
                  <a:txBody>
                    <a:bodyPr/>
                    <a:lstStyle/>
                    <a:p>
                      <a:r>
                        <a:rPr lang="tr-TR" dirty="0" smtClean="0"/>
                        <a:t>Avrupa Komisyonu</a:t>
                      </a:r>
                      <a:endParaRPr lang="tr-TR" dirty="0"/>
                    </a:p>
                  </a:txBody>
                  <a:tcPr/>
                </a:tc>
                <a:tc>
                  <a:txBody>
                    <a:bodyPr/>
                    <a:lstStyle/>
                    <a:p>
                      <a:r>
                        <a:rPr lang="tr-TR" dirty="0" smtClean="0"/>
                        <a:t>Avrupa Birliği Bakanlığı</a:t>
                      </a:r>
                      <a:endParaRPr lang="tr-TR" dirty="0"/>
                    </a:p>
                  </a:txBody>
                  <a:tcPr/>
                </a:tc>
                <a:tc>
                  <a:txBody>
                    <a:bodyPr/>
                    <a:lstStyle/>
                    <a:p>
                      <a:r>
                        <a:rPr lang="tr-TR" sz="1800" b="1" i="0" kern="1200" dirty="0" smtClean="0">
                          <a:solidFill>
                            <a:schemeClr val="bg1"/>
                          </a:solidFill>
                          <a:effectLst/>
                          <a:latin typeface="+mn-lt"/>
                          <a:ea typeface="+mn-ea"/>
                          <a:cs typeface="+mn-cs"/>
                        </a:rPr>
                        <a:t>Avrupa Birliği Eğitim ve Gençlik Programları Merkezi Başkanlığı (</a:t>
                      </a:r>
                      <a:r>
                        <a:rPr lang="tr-TR" dirty="0" smtClean="0">
                          <a:solidFill>
                            <a:schemeClr val="bg1"/>
                          </a:solidFill>
                        </a:rPr>
                        <a:t>Ulusal</a:t>
                      </a:r>
                      <a:r>
                        <a:rPr lang="tr-TR" baseline="0" dirty="0" smtClean="0">
                          <a:solidFill>
                            <a:schemeClr val="bg1"/>
                          </a:solidFill>
                        </a:rPr>
                        <a:t> Ajans) </a:t>
                      </a:r>
                      <a:endParaRPr lang="tr-TR" dirty="0">
                        <a:solidFill>
                          <a:schemeClr val="bg1"/>
                        </a:solidFill>
                      </a:endParaRPr>
                    </a:p>
                  </a:txBody>
                  <a:tcPr/>
                </a:tc>
              </a:tr>
              <a:tr h="4273409">
                <a:tc>
                  <a:txBody>
                    <a:bodyPr/>
                    <a:lstStyle/>
                    <a:p>
                      <a:r>
                        <a:rPr lang="tr-TR" sz="1400" b="0" i="0" u="none" kern="1200" dirty="0" smtClean="0">
                          <a:solidFill>
                            <a:schemeClr val="tx1"/>
                          </a:solidFill>
                          <a:effectLst/>
                          <a:latin typeface="+mn-lt"/>
                          <a:ea typeface="+mn-ea"/>
                          <a:cs typeface="+mn-cs"/>
                        </a:rPr>
                        <a:t>28 komisyon üyesinden oluşan </a:t>
                      </a:r>
                      <a:r>
                        <a:rPr lang="tr-TR" sz="1400" b="0" i="0" u="none" strike="noStrike" kern="1200" dirty="0" smtClean="0">
                          <a:solidFill>
                            <a:schemeClr val="tx1"/>
                          </a:solidFill>
                          <a:effectLst/>
                          <a:latin typeface="+mn-lt"/>
                          <a:ea typeface="+mn-ea"/>
                          <a:cs typeface="+mn-cs"/>
                        </a:rPr>
                        <a:t>Avrupa Birliği</a:t>
                      </a:r>
                      <a:r>
                        <a:rPr lang="tr-TR" sz="1400" b="0" i="0" u="none" kern="1200" dirty="0" smtClean="0">
                          <a:solidFill>
                            <a:schemeClr val="tx1"/>
                          </a:solidFill>
                          <a:effectLst/>
                          <a:latin typeface="+mn-lt"/>
                          <a:ea typeface="+mn-ea"/>
                          <a:cs typeface="+mn-cs"/>
                        </a:rPr>
                        <a:t> politikalarının tasarlayıcısı ve koordinatörü, başka bir deyişle Avrupa Birliği'nin yürütme organıdır. Mevzuat önerileri hazırlayıp, </a:t>
                      </a:r>
                      <a:r>
                        <a:rPr lang="tr-TR" sz="1400" b="0" i="0" u="none" strike="noStrike" kern="1200" dirty="0" smtClean="0">
                          <a:solidFill>
                            <a:schemeClr val="tx1"/>
                          </a:solidFill>
                          <a:effectLst/>
                          <a:latin typeface="+mn-lt"/>
                          <a:ea typeface="+mn-ea"/>
                          <a:cs typeface="+mn-cs"/>
                        </a:rPr>
                        <a:t>Avrupa Parlamentosu</a:t>
                      </a:r>
                      <a:r>
                        <a:rPr lang="tr-TR" sz="1400" b="0" i="0" u="none" kern="1200" dirty="0" smtClean="0">
                          <a:solidFill>
                            <a:schemeClr val="tx1"/>
                          </a:solidFill>
                          <a:effectLst/>
                          <a:latin typeface="+mn-lt"/>
                          <a:ea typeface="+mn-ea"/>
                          <a:cs typeface="+mn-cs"/>
                        </a:rPr>
                        <a:t> ve </a:t>
                      </a:r>
                      <a:r>
                        <a:rPr lang="tr-TR" sz="1400" b="0" i="0" u="none" strike="noStrike" kern="1200" dirty="0" smtClean="0">
                          <a:solidFill>
                            <a:schemeClr val="tx1"/>
                          </a:solidFill>
                          <a:effectLst/>
                          <a:latin typeface="+mn-lt"/>
                          <a:ea typeface="+mn-ea"/>
                          <a:cs typeface="+mn-cs"/>
                        </a:rPr>
                        <a:t>Avrupa Konseyi</a:t>
                      </a:r>
                      <a:r>
                        <a:rPr lang="tr-TR" sz="1400" b="0" i="0" u="none" kern="1200" dirty="0" smtClean="0">
                          <a:solidFill>
                            <a:schemeClr val="tx1"/>
                          </a:solidFill>
                          <a:effectLst/>
                          <a:latin typeface="+mn-lt"/>
                          <a:ea typeface="+mn-ea"/>
                          <a:cs typeface="+mn-cs"/>
                        </a:rPr>
                        <a:t>'ne sunar. Bu organlarca hazırlanan bütçe ve programları uygulamakla yükümlüdür.</a:t>
                      </a:r>
                      <a:endParaRPr lang="tr-TR" sz="1400" b="0" u="none" dirty="0">
                        <a:solidFill>
                          <a:schemeClr val="tx1"/>
                        </a:solidFill>
                      </a:endParaRPr>
                    </a:p>
                  </a:txBody>
                  <a:tcPr/>
                </a:tc>
                <a:tc>
                  <a:txBody>
                    <a:bodyPr/>
                    <a:lstStyle/>
                    <a:p>
                      <a:r>
                        <a:rPr lang="tr-TR" sz="1400" b="0" i="0" u="none" kern="1200" dirty="0" smtClean="0">
                          <a:solidFill>
                            <a:schemeClr val="dk1"/>
                          </a:solidFill>
                          <a:effectLst/>
                          <a:latin typeface="+mn-lt"/>
                          <a:ea typeface="+mn-ea"/>
                          <a:cs typeface="+mn-cs"/>
                        </a:rPr>
                        <a:t>Türkiye'nin Avrupa Birliği üyeliği sürecine</a:t>
                      </a:r>
                      <a:r>
                        <a:rPr lang="tr-TR" sz="1400" b="0" i="0" kern="1200" dirty="0" smtClean="0">
                          <a:solidFill>
                            <a:schemeClr val="dk1"/>
                          </a:solidFill>
                          <a:effectLst/>
                          <a:latin typeface="+mn-lt"/>
                          <a:ea typeface="+mn-ea"/>
                          <a:cs typeface="+mn-cs"/>
                        </a:rPr>
                        <a:t> ilişkin faaliyetleri koordine etmek amacıyla kurulmuş olan bakanlığıdır. </a:t>
                      </a:r>
                      <a:endParaRPr lang="tr-TR" sz="1400" dirty="0"/>
                    </a:p>
                  </a:txBody>
                  <a:tcPr/>
                </a:tc>
                <a:tc>
                  <a:txBody>
                    <a:bodyPr/>
                    <a:lstStyle/>
                    <a:p>
                      <a:r>
                        <a:rPr lang="tr-TR" sz="1400" b="0" i="0" kern="1200" dirty="0" smtClean="0">
                          <a:solidFill>
                            <a:schemeClr val="dk1"/>
                          </a:solidFill>
                          <a:effectLst/>
                          <a:latin typeface="+mn-lt"/>
                          <a:ea typeface="+mn-ea"/>
                          <a:cs typeface="+mn-cs"/>
                        </a:rPr>
                        <a:t>Kısaca "Ulusal Ajans" olarak da bilinmektedir. Daha önce </a:t>
                      </a:r>
                      <a:r>
                        <a:rPr lang="tr-TR" sz="1400" b="0" i="0" kern="1200" dirty="0" err="1" smtClean="0">
                          <a:solidFill>
                            <a:schemeClr val="dk1"/>
                          </a:solidFill>
                          <a:effectLst/>
                          <a:latin typeface="+mn-lt"/>
                          <a:ea typeface="+mn-ea"/>
                          <a:cs typeface="+mn-cs"/>
                        </a:rPr>
                        <a:t>Hayatboyu</a:t>
                      </a:r>
                      <a:r>
                        <a:rPr lang="tr-TR" sz="1400" b="0" i="0" kern="1200" dirty="0" smtClean="0">
                          <a:solidFill>
                            <a:schemeClr val="dk1"/>
                          </a:solidFill>
                          <a:effectLst/>
                          <a:latin typeface="+mn-lt"/>
                          <a:ea typeface="+mn-ea"/>
                          <a:cs typeface="+mn-cs"/>
                        </a:rPr>
                        <a:t> Öğrenme Programı (LLP)olarak bilinen ve şimdiki adıyla </a:t>
                      </a:r>
                      <a:r>
                        <a:rPr lang="tr-TR" sz="1400" b="0" i="0" kern="1200" dirty="0" err="1" smtClean="0">
                          <a:solidFill>
                            <a:schemeClr val="dk1"/>
                          </a:solidFill>
                          <a:effectLst/>
                          <a:latin typeface="+mn-lt"/>
                          <a:ea typeface="+mn-ea"/>
                          <a:cs typeface="+mn-cs"/>
                        </a:rPr>
                        <a:t>Erasmus</a:t>
                      </a:r>
                      <a:r>
                        <a:rPr lang="tr-TR" sz="1400" b="0" i="0" kern="1200" dirty="0" smtClean="0">
                          <a:solidFill>
                            <a:schemeClr val="dk1"/>
                          </a:solidFill>
                          <a:effectLst/>
                          <a:latin typeface="+mn-lt"/>
                          <a:ea typeface="+mn-ea"/>
                          <a:cs typeface="+mn-cs"/>
                        </a:rPr>
                        <a:t>+  Programının Türkiye temsilciliğini yapmaktadır. Her yıl bu topluluk programı çerçevesinde Türkiye genelinde kurum, kuruluşlar tarafından hazırlanan projeler ile bireysel faaliyetler için başvuru merciidir. Söz konusu başvurular için Avrupa Birliği genel bütçesinden Türkiye için ayrılan miktardan hibe niteliğinde mali destek sağlar. Başvuruların seçilmesi, seçilen başvuruların finansmanı, başvuru kapsamında öngörülen faaliyetlerin yerinde ve uygun yapılıp, yapılmadığının kontrolü gibi pek çok görevi bulunmaktadır.</a:t>
                      </a:r>
                      <a:endParaRPr lang="tr-TR" sz="1400" b="0" i="0" kern="1200" dirty="0">
                        <a:solidFill>
                          <a:schemeClr val="dk1"/>
                        </a:solidFill>
                        <a:effectLst/>
                        <a:latin typeface="+mn-lt"/>
                        <a:ea typeface="+mn-ea"/>
                        <a:cs typeface="+mn-cs"/>
                      </a:endParaRPr>
                    </a:p>
                  </a:txBody>
                  <a:tcPr/>
                </a:tc>
              </a:tr>
            </a:tbl>
          </a:graphicData>
        </a:graphic>
      </p:graphicFrame>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423569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sayfası, iletişim, duyurular</a:t>
            </a:r>
            <a:br>
              <a:rPr lang="tr-TR" dirty="0"/>
            </a:br>
            <a:endParaRPr lang="tr-TR" dirty="0"/>
          </a:p>
        </p:txBody>
      </p:sp>
      <p:sp>
        <p:nvSpPr>
          <p:cNvPr id="3" name="İçerik Yer Tutucusu 2"/>
          <p:cNvSpPr>
            <a:spLocks noGrp="1"/>
          </p:cNvSpPr>
          <p:nvPr>
            <p:ph idx="1"/>
          </p:nvPr>
        </p:nvSpPr>
        <p:spPr>
          <a:xfrm>
            <a:off x="677334" y="1577115"/>
            <a:ext cx="8596668" cy="3880773"/>
          </a:xfrm>
        </p:spPr>
        <p:txBody>
          <a:bodyPr>
            <a:normAutofit fontScale="92500" lnSpcReduction="20000"/>
          </a:bodyPr>
          <a:lstStyle/>
          <a:p>
            <a:r>
              <a:rPr lang="tr-TR" dirty="0" smtClean="0"/>
              <a:t>Erasmus+ Öğrenci Hareketliliği ile ilgili tüm bilgilendirmeler AB Ofisi web sayfası üzerinden yapılmaktadır. </a:t>
            </a:r>
          </a:p>
          <a:p>
            <a:r>
              <a:rPr lang="tr-TR" dirty="0" smtClean="0"/>
              <a:t>Tüm öğrencilerin web sayfasını kontrol etmeleri, güncel bilgi ve evrakları buradan temin etmeleri gerekmektedir. </a:t>
            </a:r>
          </a:p>
          <a:p>
            <a:r>
              <a:rPr lang="tr-TR" dirty="0" smtClean="0"/>
              <a:t>Web sayfasında yer almayan veya yeterince açık olmayan durumlar için web sayfamızda yer alan iletişim bilgilerinden konunuzla ilgili olan kişi/</a:t>
            </a:r>
            <a:r>
              <a:rPr lang="tr-TR" dirty="0" err="1" smtClean="0"/>
              <a:t>lerle</a:t>
            </a:r>
            <a:r>
              <a:rPr lang="tr-TR" dirty="0" smtClean="0"/>
              <a:t> irtibata geçebilir ve sorularınızı yönlendirebilirsiniz. </a:t>
            </a:r>
          </a:p>
          <a:p>
            <a:r>
              <a:rPr lang="tr-TR" dirty="0" smtClean="0"/>
              <a:t>Daha kapsamlı ve net bir cevap alabilmeniz ve bilginin kalıcılığı açısından sorularınızı e-posta ile iletmeniz tercih edilmektedir. </a:t>
            </a:r>
          </a:p>
          <a:p>
            <a:r>
              <a:rPr lang="tr-TR" dirty="0">
                <a:solidFill>
                  <a:srgbClr val="0070C0"/>
                </a:solidFill>
                <a:hlinkClick r:id="rId2"/>
              </a:rPr>
              <a:t>http://www.eu.yildiz.edu.tr</a:t>
            </a:r>
            <a:r>
              <a:rPr lang="tr-TR" dirty="0" smtClean="0">
                <a:solidFill>
                  <a:srgbClr val="0070C0"/>
                </a:solidFill>
                <a:hlinkClick r:id="rId2"/>
              </a:rPr>
              <a:t>/</a:t>
            </a:r>
            <a:r>
              <a:rPr lang="tr-TR" dirty="0" smtClean="0">
                <a:solidFill>
                  <a:srgbClr val="0070C0"/>
                </a:solidFill>
              </a:rPr>
              <a:t>  </a:t>
            </a:r>
          </a:p>
          <a:p>
            <a:r>
              <a:rPr lang="tr-TR" b="1" dirty="0" err="1" smtClean="0"/>
              <a:t>Erasmus</a:t>
            </a:r>
            <a:r>
              <a:rPr lang="tr-TR" b="1" dirty="0" smtClean="0"/>
              <a:t>+ Staj faaliyeti			: </a:t>
            </a:r>
            <a:r>
              <a:rPr lang="tr-TR" dirty="0" smtClean="0"/>
              <a:t>erasmus-staj@yildiz.edu.tr</a:t>
            </a:r>
          </a:p>
          <a:p>
            <a:r>
              <a:rPr lang="tr-TR" b="1" dirty="0" err="1" smtClean="0"/>
              <a:t>Erasmus</a:t>
            </a:r>
            <a:r>
              <a:rPr lang="tr-TR" b="1" dirty="0" smtClean="0"/>
              <a:t>+ Öğrenim faaliyeti</a:t>
            </a:r>
            <a:r>
              <a:rPr lang="tr-TR" b="1" dirty="0"/>
              <a:t>     </a:t>
            </a:r>
            <a:r>
              <a:rPr lang="tr-TR" b="1" dirty="0" smtClean="0"/>
              <a:t>	:</a:t>
            </a:r>
            <a:r>
              <a:rPr lang="tr-TR" dirty="0"/>
              <a:t> </a:t>
            </a:r>
            <a:r>
              <a:rPr lang="tr-TR" dirty="0" smtClean="0"/>
              <a:t>erasmus@yildiz.edu.tr</a:t>
            </a:r>
          </a:p>
          <a:p>
            <a:r>
              <a:rPr lang="tr-TR" b="1" dirty="0" err="1" smtClean="0"/>
              <a:t>Erasmus</a:t>
            </a:r>
            <a:r>
              <a:rPr lang="tr-TR" b="1" dirty="0" smtClean="0"/>
              <a:t>+ Hibe </a:t>
            </a:r>
            <a:r>
              <a:rPr lang="tr-TR" b="1" dirty="0"/>
              <a:t>                      </a:t>
            </a:r>
            <a:r>
              <a:rPr lang="tr-TR" b="1" dirty="0" smtClean="0"/>
              <a:t>	:</a:t>
            </a:r>
            <a:r>
              <a:rPr lang="tr-TR" dirty="0"/>
              <a:t> erasmus-hibe@yildiz.edu.tr   </a:t>
            </a:r>
            <a:endParaRPr lang="tr-TR" dirty="0" smtClean="0"/>
          </a:p>
          <a:p>
            <a:endParaRPr lang="tr-TR" dirty="0" smtClean="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42299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Süreç</a:t>
            </a:r>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graphicFrame>
        <p:nvGraphicFramePr>
          <p:cNvPr id="7" name="Diyagram 6"/>
          <p:cNvGraphicFramePr/>
          <p:nvPr>
            <p:extLst>
              <p:ext uri="{D42A27DB-BD31-4B8C-83A1-F6EECF244321}">
                <p14:modId xmlns:p14="http://schemas.microsoft.com/office/powerpoint/2010/main" val="2036923284"/>
              </p:ext>
            </p:extLst>
          </p:nvPr>
        </p:nvGraphicFramePr>
        <p:xfrm>
          <a:off x="654334" y="1270000"/>
          <a:ext cx="10254523" cy="5313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53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öncesi </a:t>
            </a:r>
            <a:r>
              <a:rPr lang="tr-TR" dirty="0" smtClean="0"/>
              <a:t>hazırlıklar</a:t>
            </a:r>
            <a:br>
              <a:rPr lang="tr-TR" dirty="0" smtClean="0"/>
            </a:br>
            <a:r>
              <a:rPr lang="tr-TR" dirty="0" smtClean="0"/>
              <a:t>Ön araştırma-Planlama</a:t>
            </a:r>
            <a:r>
              <a:rPr lang="tr-TR" dirty="0"/>
              <a:t/>
            </a:r>
            <a:br>
              <a:rPr lang="tr-TR" dirty="0"/>
            </a:br>
            <a:endParaRPr lang="tr-TR" dirty="0"/>
          </a:p>
        </p:txBody>
      </p:sp>
      <p:sp>
        <p:nvSpPr>
          <p:cNvPr id="5" name="İçerik Yer Tutucusu 4"/>
          <p:cNvSpPr>
            <a:spLocks noGrp="1"/>
          </p:cNvSpPr>
          <p:nvPr>
            <p:ph idx="1"/>
          </p:nvPr>
        </p:nvSpPr>
        <p:spPr/>
        <p:txBody>
          <a:bodyPr>
            <a:normAutofit fontScale="85000" lnSpcReduction="10000"/>
          </a:bodyPr>
          <a:lstStyle/>
          <a:p>
            <a:r>
              <a:rPr lang="tr-TR" dirty="0" smtClean="0"/>
              <a:t>Misafir olunacak kurum ile iletişime geçilerek ihtiyaç duyduğunuz konularda bilgi edinmeye çalışınız. Kurum size sigorta yaptırmak zorunda olmadığı gibi ödeme veya kalacak yer sağlamak zorunda da değildir. Ancak bazı kurumlar bunların bazılarını sağlamaktadır. </a:t>
            </a:r>
            <a:endParaRPr lang="tr-TR" dirty="0"/>
          </a:p>
          <a:p>
            <a:r>
              <a:rPr lang="tr-TR" dirty="0" smtClean="0"/>
              <a:t>Eğer bunlar sağlanmıyor ise kendi imkanlarınız ile bu ihtiyaçlarınızı sağlamanız beklenmektedir. </a:t>
            </a:r>
            <a:endParaRPr lang="tr-TR" dirty="0"/>
          </a:p>
          <a:p>
            <a:r>
              <a:rPr lang="tr-TR" dirty="0" smtClean="0"/>
              <a:t>Eş zamanlı olarak gidilecek ülke konsolosluğu web sayfası incelenerek doğru vize türü araştırılmalı, bu kapsamda gereken evraklar ve süre ile ilgili detaylar öğrenilerek vize süreci ile ilgili de bilgi edinilmelidir. </a:t>
            </a:r>
          </a:p>
          <a:p>
            <a:r>
              <a:rPr lang="tr-TR" dirty="0" smtClean="0"/>
              <a:t>Eğer pasaportunuz yok ise Emniyet </a:t>
            </a:r>
            <a:r>
              <a:rPr lang="tr-TR" dirty="0"/>
              <a:t>Pasaport Birimi web sayfası incelenerek pasaport alma gereklilikleri </a:t>
            </a:r>
            <a:r>
              <a:rPr lang="tr-TR" dirty="0" smtClean="0"/>
              <a:t>ve süreleri öğrenilmelidir</a:t>
            </a:r>
            <a:r>
              <a:rPr lang="tr-TR" dirty="0"/>
              <a:t>. </a:t>
            </a:r>
            <a:endParaRPr lang="tr-TR" dirty="0" smtClean="0"/>
          </a:p>
          <a:p>
            <a:r>
              <a:rPr lang="tr-TR" dirty="0" smtClean="0"/>
              <a:t>AB Ofisi web sayfası incelenerek hazırlanması gereken belgeler ve süreç rehberi incelenmelidir.</a:t>
            </a:r>
          </a:p>
          <a:p>
            <a:r>
              <a:rPr lang="tr-TR" dirty="0" smtClean="0"/>
              <a:t>Son olarak tüm bu ön araştırmalar neticesinde hangi işin ne kadar süreceği, nasıl yapılması gerektiği göz önünde bulundurularak bir zaman planlaması yapmanız tavsiye edilmektedir.</a:t>
            </a:r>
            <a:endParaRPr lang="tr-TR" dirty="0"/>
          </a:p>
          <a:p>
            <a:endParaRPr lang="tr-TR" dirty="0" smtClean="0"/>
          </a:p>
          <a:p>
            <a:endParaRPr lang="tr-TR" dirty="0" smtClean="0"/>
          </a:p>
        </p:txBody>
      </p:sp>
      <p:sp>
        <p:nvSpPr>
          <p:cNvPr id="6"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166870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a:t>
            </a:r>
            <a:r>
              <a:rPr lang="tr-TR" dirty="0" smtClean="0"/>
              <a:t>öncesi hazırlıklar</a:t>
            </a:r>
            <a:br>
              <a:rPr lang="tr-TR" dirty="0" smtClean="0"/>
            </a:br>
            <a:r>
              <a:rPr lang="tr-TR" dirty="0" smtClean="0"/>
              <a:t>Evraklar-imzalar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Yararlanıcının faaliyet için yurt dışına çıkmadan önce tamamlaması gereken bir takım evraklar bulunmaktadır. YTÜ Kalite Politikası gereği en güncel evrakların kullanılması gerekmektedir. Bu nedenle ilgili evrakların AB Ofisi web sayfası üzerinden elektronik olarak doldurulmaları büyük önem taşımaktadır. Aksi takdirde evraklar tarafınıza iade edilebilir. </a:t>
            </a:r>
            <a:endParaRPr lang="tr-TR" dirty="0"/>
          </a:p>
          <a:p>
            <a:r>
              <a:rPr lang="tr-TR" dirty="0" smtClean="0"/>
              <a:t>Tüm evraklar </a:t>
            </a:r>
            <a:r>
              <a:rPr lang="tr-TR" dirty="0"/>
              <a:t>web sayfamızda </a:t>
            </a:r>
            <a:r>
              <a:rPr lang="tr-TR" dirty="0" smtClean="0"/>
              <a:t>Öğrenci Hareketliliği&gt;Staj Faaliyeti&gt;Formlar sekmesi altında açıklamaları ile birlikte yer almaktadır. </a:t>
            </a:r>
          </a:p>
          <a:p>
            <a:r>
              <a:rPr lang="tr-TR" dirty="0" smtClean="0"/>
              <a:t>Evraklarda birden fazla kişinin imza atması gereken alanlar bulunmaktadır ve bu imzalar sıra ile alınmalıdır. Bu nedenle ilk imza atması gereken kişiyi bulamazsanız ikinci sıradakine başvurmayınız.  </a:t>
            </a:r>
          </a:p>
          <a:p>
            <a:r>
              <a:rPr lang="tr-TR" dirty="0" smtClean="0"/>
              <a:t>Erasmus kapsamında görev alan koordinatör ve komisyon üyelerinin aynı zamanda kurumumuzda ders veren akademik personel olduğunu göz önünde bulundurarak imza süreçlerinin aynı anda yapılamayacağı gerçeğinden hareketle işlerinizi son ana kadar ertelememeniz tavsiye edilir. </a:t>
            </a:r>
            <a:endParaRPr lang="tr-TR" dirty="0"/>
          </a:p>
        </p:txBody>
      </p:sp>
      <p:sp>
        <p:nvSpPr>
          <p:cNvPr id="5"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296547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Evrak hazırlığı</a:t>
            </a:r>
            <a:endParaRPr lang="tr-TR" dirty="0"/>
          </a:p>
        </p:txBody>
      </p:sp>
      <p:sp>
        <p:nvSpPr>
          <p:cNvPr id="5" name="Metin Yer Tutucusu 4"/>
          <p:cNvSpPr>
            <a:spLocks noGrp="1"/>
          </p:cNvSpPr>
          <p:nvPr>
            <p:ph type="body" idx="1"/>
          </p:nvPr>
        </p:nvSpPr>
        <p:spPr>
          <a:xfrm>
            <a:off x="675745" y="1930400"/>
            <a:ext cx="4185623" cy="576262"/>
          </a:xfrm>
        </p:spPr>
        <p:txBody>
          <a:bodyPr/>
          <a:lstStyle/>
          <a:p>
            <a:r>
              <a:rPr lang="tr-TR" dirty="0" smtClean="0"/>
              <a:t>Staj Faaliyeti Gidiş Dosyası</a:t>
            </a:r>
            <a:endParaRPr lang="tr-TR" dirty="0"/>
          </a:p>
        </p:txBody>
      </p:sp>
      <p:sp>
        <p:nvSpPr>
          <p:cNvPr id="3" name="İçerik Yer Tutucusu 2"/>
          <p:cNvSpPr>
            <a:spLocks noGrp="1"/>
          </p:cNvSpPr>
          <p:nvPr>
            <p:ph sz="half" idx="2"/>
          </p:nvPr>
        </p:nvSpPr>
        <p:spPr>
          <a:xfrm>
            <a:off x="675745" y="2459062"/>
            <a:ext cx="4185623" cy="3304117"/>
          </a:xfrm>
        </p:spPr>
        <p:txBody>
          <a:bodyPr>
            <a:normAutofit/>
          </a:bodyPr>
          <a:lstStyle/>
          <a:p>
            <a:r>
              <a:rPr lang="tr-TR" dirty="0">
                <a:hlinkClick r:id="rId3"/>
              </a:rPr>
              <a:t>Denetim </a:t>
            </a:r>
            <a:r>
              <a:rPr lang="tr-TR" dirty="0" smtClean="0">
                <a:hlinkClick r:id="rId3"/>
              </a:rPr>
              <a:t>Formu</a:t>
            </a:r>
            <a:endParaRPr lang="tr-TR" dirty="0" smtClean="0"/>
          </a:p>
          <a:p>
            <a:r>
              <a:rPr lang="tr-TR" dirty="0" smtClean="0"/>
              <a:t>Başvuru Formu</a:t>
            </a:r>
          </a:p>
          <a:p>
            <a:r>
              <a:rPr lang="tr-TR" dirty="0" smtClean="0">
                <a:hlinkClick r:id="rId4"/>
              </a:rPr>
              <a:t>Learning </a:t>
            </a:r>
            <a:r>
              <a:rPr lang="tr-TR" dirty="0" err="1" smtClean="0">
                <a:hlinkClick r:id="rId4"/>
              </a:rPr>
              <a:t>Agreement</a:t>
            </a:r>
            <a:r>
              <a:rPr lang="tr-TR" dirty="0" smtClean="0">
                <a:hlinkClick r:id="rId4"/>
              </a:rPr>
              <a:t> </a:t>
            </a:r>
            <a:r>
              <a:rPr lang="tr-TR" dirty="0" err="1" smtClean="0">
                <a:hlinkClick r:id="rId4"/>
              </a:rPr>
              <a:t>for</a:t>
            </a:r>
            <a:r>
              <a:rPr lang="tr-TR" dirty="0" smtClean="0">
                <a:hlinkClick r:id="rId4"/>
              </a:rPr>
              <a:t> </a:t>
            </a:r>
            <a:r>
              <a:rPr lang="tr-TR" dirty="0" err="1" smtClean="0">
                <a:hlinkClick r:id="rId4"/>
              </a:rPr>
              <a:t>Traineeship</a:t>
            </a:r>
            <a:endParaRPr lang="tr-TR" dirty="0" smtClean="0"/>
          </a:p>
          <a:p>
            <a:r>
              <a:rPr lang="tr-TR" dirty="0"/>
              <a:t>Kabul belgesi</a:t>
            </a:r>
          </a:p>
          <a:p>
            <a:r>
              <a:rPr lang="tr-TR" dirty="0" smtClean="0"/>
              <a:t>Transkript</a:t>
            </a:r>
          </a:p>
          <a:p>
            <a:r>
              <a:rPr lang="tr-TR" dirty="0" smtClean="0"/>
              <a:t>Staj İntibak A</a:t>
            </a:r>
            <a:endParaRPr lang="tr-TR" dirty="0"/>
          </a:p>
          <a:p>
            <a:r>
              <a:rPr lang="tr-TR" dirty="0" smtClean="0"/>
              <a:t>Yönetim Kurulu Kararı</a:t>
            </a:r>
          </a:p>
          <a:p>
            <a:r>
              <a:rPr lang="tr-TR" dirty="0" smtClean="0"/>
              <a:t>Yabancı dil belgesi (gerekli ise)</a:t>
            </a:r>
          </a:p>
          <a:p>
            <a:endParaRPr lang="tr-TR" dirty="0"/>
          </a:p>
        </p:txBody>
      </p:sp>
      <p:sp>
        <p:nvSpPr>
          <p:cNvPr id="8" name="Dikdörtgen 7"/>
          <p:cNvSpPr/>
          <p:nvPr/>
        </p:nvSpPr>
        <p:spPr>
          <a:xfrm>
            <a:off x="3912733" y="1334880"/>
            <a:ext cx="3337388" cy="369332"/>
          </a:xfrm>
          <a:prstGeom prst="rect">
            <a:avLst/>
          </a:prstGeom>
        </p:spPr>
        <p:txBody>
          <a:bodyPr wrap="none">
            <a:spAutoFit/>
          </a:bodyPr>
          <a:lstStyle/>
          <a:p>
            <a:r>
              <a:rPr lang="tr-TR" dirty="0">
                <a:hlinkClick r:id="rId5"/>
              </a:rPr>
              <a:t>http://www.eu.yildiz.edu.tr</a:t>
            </a:r>
            <a:r>
              <a:rPr lang="tr-TR" dirty="0" smtClean="0">
                <a:hlinkClick r:id="rId5"/>
              </a:rPr>
              <a:t>/</a:t>
            </a:r>
            <a:r>
              <a:rPr lang="tr-TR" dirty="0" smtClean="0"/>
              <a:t> </a:t>
            </a:r>
            <a:endParaRPr lang="tr-TR" dirty="0"/>
          </a:p>
        </p:txBody>
      </p:sp>
      <p:sp>
        <p:nvSpPr>
          <p:cNvPr id="9" name="İçerik Yer Tutucusu 2"/>
          <p:cNvSpPr>
            <a:spLocks noGrp="1"/>
          </p:cNvSpPr>
          <p:nvPr>
            <p:ph sz="half" idx="2"/>
          </p:nvPr>
        </p:nvSpPr>
        <p:spPr>
          <a:xfrm>
            <a:off x="5286934" y="2333822"/>
            <a:ext cx="4185623" cy="3304117"/>
          </a:xfrm>
        </p:spPr>
        <p:txBody>
          <a:bodyPr>
            <a:normAutofit fontScale="92500" lnSpcReduction="10000"/>
          </a:bodyPr>
          <a:lstStyle/>
          <a:p>
            <a:r>
              <a:rPr lang="tr-TR" dirty="0"/>
              <a:t>Teyit (</a:t>
            </a:r>
            <a:r>
              <a:rPr lang="tr-TR" dirty="0" err="1"/>
              <a:t>Confirmation</a:t>
            </a:r>
            <a:r>
              <a:rPr lang="tr-TR" dirty="0" smtClean="0"/>
              <a:t>)</a:t>
            </a:r>
            <a:r>
              <a:rPr lang="tr-TR" dirty="0"/>
              <a:t> Belgesi </a:t>
            </a:r>
          </a:p>
          <a:p>
            <a:r>
              <a:rPr lang="tr-TR" dirty="0" smtClean="0"/>
              <a:t>Banka Hesap Cüzdanı Fotokopisi</a:t>
            </a:r>
          </a:p>
          <a:p>
            <a:r>
              <a:rPr lang="tr-TR" dirty="0" smtClean="0"/>
              <a:t>Vize/Pasaport Fotokopisi</a:t>
            </a:r>
          </a:p>
          <a:p>
            <a:r>
              <a:rPr lang="tr-TR" dirty="0" smtClean="0"/>
              <a:t>Vekaletname Fotokopisi (varsa)</a:t>
            </a:r>
          </a:p>
          <a:p>
            <a:r>
              <a:rPr lang="tr-TR" dirty="0" smtClean="0"/>
              <a:t>YTÜ Katkı Payı Dekontu (gerekli ise)</a:t>
            </a:r>
          </a:p>
          <a:p>
            <a:r>
              <a:rPr lang="tr-TR" dirty="0" smtClean="0"/>
              <a:t>Sağlık, Kaza, Mesuliyet Sigortası Poliçe Fotokopisi</a:t>
            </a:r>
          </a:p>
          <a:p>
            <a:r>
              <a:rPr lang="tr-TR" dirty="0"/>
              <a:t>Öğrenci-Üniversite Hibe Sözleşmesi </a:t>
            </a:r>
            <a:r>
              <a:rPr lang="tr-TR" dirty="0" smtClean="0"/>
              <a:t>(Eksiksiz dosya teslim eden adaylar için AB </a:t>
            </a:r>
            <a:r>
              <a:rPr lang="tr-TR" dirty="0"/>
              <a:t>Ofisi tarafından düzenlenir)</a:t>
            </a:r>
            <a:endParaRPr lang="tr-TR" dirty="0">
              <a:solidFill>
                <a:srgbClr val="FF0000"/>
              </a:solidFill>
            </a:endParaRPr>
          </a:p>
          <a:p>
            <a:endParaRPr lang="tr-TR" dirty="0" smtClean="0"/>
          </a:p>
          <a:p>
            <a:endParaRPr lang="tr-TR" dirty="0"/>
          </a:p>
        </p:txBody>
      </p:sp>
      <p:sp>
        <p:nvSpPr>
          <p:cNvPr id="10" name="Altbilgi Yer Tutucusu 3"/>
          <p:cNvSpPr txBox="1">
            <a:spLocks/>
          </p:cNvSpPr>
          <p:nvPr/>
        </p:nvSpPr>
        <p:spPr>
          <a:xfrm>
            <a:off x="5781596" y="6492875"/>
            <a:ext cx="6297612" cy="365125"/>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dirty="0" smtClean="0">
                <a:solidFill>
                  <a:schemeClr val="bg1"/>
                </a:solidFill>
              </a:rPr>
              <a:t>YTU Avrupa Birliği Ofisi</a:t>
            </a:r>
            <a:endParaRPr lang="tr-TR" dirty="0">
              <a:solidFill>
                <a:schemeClr val="bg1"/>
              </a:solidFill>
            </a:endParaRPr>
          </a:p>
        </p:txBody>
      </p:sp>
    </p:spTree>
    <p:extLst>
      <p:ext uri="{BB962C8B-B14F-4D97-AF65-F5344CB8AC3E}">
        <p14:creationId xmlns:p14="http://schemas.microsoft.com/office/powerpoint/2010/main" val="375702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1462</TotalTime>
  <Words>1980</Words>
  <Application>Microsoft Office PowerPoint</Application>
  <PresentationFormat>Geniş ekran</PresentationFormat>
  <Paragraphs>244</Paragraphs>
  <Slides>24</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Trebuchet MS</vt:lpstr>
      <vt:lpstr>Wingdings 3</vt:lpstr>
      <vt:lpstr>Kristal</vt:lpstr>
      <vt:lpstr>ERASMUS+ ÖĞRENCİ HAREKETLİLİĞİ Staj Faaliyeti Yararlanıcı Bilgilendirme Sunumu 25 Nisan 2017</vt:lpstr>
      <vt:lpstr>Gündem</vt:lpstr>
      <vt:lpstr>Terimler</vt:lpstr>
      <vt:lpstr>Bilinmesi gereken kurumlar</vt:lpstr>
      <vt:lpstr>Web sayfası, iletişim, duyurular </vt:lpstr>
      <vt:lpstr>Süreç</vt:lpstr>
      <vt:lpstr>Faaliyet öncesi hazırlıklar Ön araştırma-Planlama </vt:lpstr>
      <vt:lpstr>Faaliyet öncesi hazırlıklar Evraklar-imzalar</vt:lpstr>
      <vt:lpstr>Faaliyet öncesi hazırlıklar Evrak hazırlığı</vt:lpstr>
      <vt:lpstr>Faaliyet öncesi hazırlıklar İntibak A Prosedürü</vt:lpstr>
      <vt:lpstr>Faaliyet öncesi hazırlıklar Pasaport-vize</vt:lpstr>
      <vt:lpstr>Faaliyet öncesi hazırlıklar Dosya teslimi-OLS</vt:lpstr>
      <vt:lpstr>Faaliyet öncesi hazırlıklar OLS Online Linguistic Support-Çevrimiçi Dil Desteği </vt:lpstr>
      <vt:lpstr>Faaliyet öncesi hazırlıklar OLS- İçerik</vt:lpstr>
      <vt:lpstr>Faaliyet öncesi hazırlıklar Seyahat </vt:lpstr>
      <vt:lpstr>Faaliyet öncesi hazırlıklar Hibe</vt:lpstr>
      <vt:lpstr>Faaliyet boyunca hazırlıklar Akademik ve sosyal sorumluluklar  </vt:lpstr>
      <vt:lpstr>Faaliyet boyunca hazırlıklar Değişiklikler</vt:lpstr>
      <vt:lpstr>Faaliyet boyunca hazırlıklar Değişiklikler-Formlar</vt:lpstr>
      <vt:lpstr>Faaliyet sonrası hazırlıklar </vt:lpstr>
      <vt:lpstr>Faaliyet sonrası hazırlıklar Formlar</vt:lpstr>
      <vt:lpstr>Faaliyet öncesi hazırlıklar İntibak B Prosedürü</vt:lpstr>
      <vt:lpstr>Hatırlatmalar</vt:lpstr>
      <vt:lpstr>Katılımınız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ÖĞRENCİ HAREKETLİLİĞİ Öğrenim ve Staj Faaliyeti Yararlanıcı Oryantasyon Sunumu 21 Mart 2016</dc:title>
  <dc:creator>Pencere</dc:creator>
  <cp:lastModifiedBy>Pencere</cp:lastModifiedBy>
  <cp:revision>92</cp:revision>
  <cp:lastPrinted>2017-04-05T12:07:00Z</cp:lastPrinted>
  <dcterms:created xsi:type="dcterms:W3CDTF">2016-03-04T06:58:02Z</dcterms:created>
  <dcterms:modified xsi:type="dcterms:W3CDTF">2017-04-19T12:56:33Z</dcterms:modified>
</cp:coreProperties>
</file>