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4" r:id="rId2"/>
    <p:sldId id="256" r:id="rId3"/>
    <p:sldId id="257" r:id="rId4"/>
    <p:sldId id="259" r:id="rId5"/>
    <p:sldId id="260" r:id="rId6"/>
    <p:sldId id="261" r:id="rId7"/>
    <p:sldId id="258" r:id="rId8"/>
    <p:sldId id="266" r:id="rId9"/>
    <p:sldId id="262" r:id="rId10"/>
    <p:sldId id="263" r:id="rId11"/>
    <p:sldId id="265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4FD94F-FB55-4681-9945-02543A3C76D5}" type="datetimeFigureOut">
              <a:rPr lang="tr-TR" smtClean="0"/>
              <a:t>07.07.2017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07A264-0200-46E7-B667-EAA6799F9F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3660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7A264-0200-46E7-B667-EAA6799F9FD3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7400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7A264-0200-46E7-B667-EAA6799F9FD3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9059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62619-32EB-4A31-B73C-1A8095B9E707}" type="datetime1">
              <a:rPr lang="tr-TR" smtClean="0"/>
              <a:t>07.07.2017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Yıldız Technical University European Union  Office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6AB-15E1-44C5-9C85-07482E638F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2698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25592-666D-4066-B6EE-9514512C4151}" type="datetime1">
              <a:rPr lang="tr-TR" smtClean="0"/>
              <a:t>07.07.2017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Yıldız Technical University European Union  Office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6AB-15E1-44C5-9C85-07482E638F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1745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3E89-F00D-4944-9ABD-22D2341E88D4}" type="datetime1">
              <a:rPr lang="tr-TR" smtClean="0"/>
              <a:t>07.07.2017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Yıldız Technical University European Union  Office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6AB-15E1-44C5-9C85-07482E638F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3751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FC90E-F458-4AD7-9FC5-29C26C1A0F7C}" type="datetime1">
              <a:rPr lang="tr-TR" smtClean="0"/>
              <a:t>07.07.2017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Yıldız Technical University European Union  Office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6AB-15E1-44C5-9C85-07482E638F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687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8968E-F61E-4B56-9F66-89BF8E0D6BAD}" type="datetime1">
              <a:rPr lang="tr-TR" smtClean="0"/>
              <a:t>07.07.2017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Yıldız Technical University European Union  Office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6AB-15E1-44C5-9C85-07482E638F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2104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C4B66-D91A-4FD4-B73F-DCEFA24B2B65}" type="datetime1">
              <a:rPr lang="tr-TR" smtClean="0"/>
              <a:t>07.07.2017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Yıldız Technical University European Union  Office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6AB-15E1-44C5-9C85-07482E638F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59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CBC2-E54A-4ADF-A985-AEDBAC57E4C0}" type="datetime1">
              <a:rPr lang="tr-TR" smtClean="0"/>
              <a:t>07.07.2017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Yıldız Technical University European Union  Office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6AB-15E1-44C5-9C85-07482E638F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243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CBD87-1DA6-457A-976A-7235DFF23590}" type="datetime1">
              <a:rPr lang="tr-TR" smtClean="0"/>
              <a:t>07.07.2017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Yıldız Technical University European Union  Office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6AB-15E1-44C5-9C85-07482E638F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5183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4B9D-C955-4393-BEFD-B4AEA9469CF3}" type="datetime1">
              <a:rPr lang="tr-TR" smtClean="0"/>
              <a:t>07.07.2017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Yıldız Technical University European Union  Office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6AB-15E1-44C5-9C85-07482E638F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578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44083-1708-46C2-B741-C6BB1048BF1D}" type="datetime1">
              <a:rPr lang="tr-TR" smtClean="0"/>
              <a:t>07.07.2017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Yıldız Technical University European Union  Office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6AB-15E1-44C5-9C85-07482E638F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8934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38583-8AF6-446E-9511-9885C14FDAA6}" type="datetime1">
              <a:rPr lang="tr-TR" smtClean="0"/>
              <a:t>07.07.2017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Yıldız Technical University European Union  Office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6AB-15E1-44C5-9C85-07482E638F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027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B7998-5EE2-45C7-AD61-B9EFB1BC6D72}" type="datetime1">
              <a:rPr lang="tr-TR" smtClean="0"/>
              <a:t>07.07.2017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Yıldız Technical University European Union  Office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8D6AB-15E1-44C5-9C85-07482E638F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456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.yildiz.edu.tr/sayfa/5/ICM-Formlar---Forms/262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icm@yildiz.edu.t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.yildiz.edu.tr/sayfa/5/ICM-%C4%B0kili-Anla%C5%9Fmalar/249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eu.yildiz.edu.tr/sayfa/5/ICM-Formlar---Forms/26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eu.yildiz.edu.tr/sayfa/5/ICM-Formlar---Forms/262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.yildiz.edu.tr/images/files/Degisim%20Programlari%20Gorevlendirme%20isleyisi.pdf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www.ua.gov.tr/distanc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ctrTitle"/>
          </p:nvPr>
        </p:nvSpPr>
        <p:spPr>
          <a:xfrm>
            <a:off x="1524000" y="1702838"/>
            <a:ext cx="9144000" cy="3388042"/>
          </a:xfrm>
        </p:spPr>
        <p:txBody>
          <a:bodyPr>
            <a:noAutofit/>
          </a:bodyPr>
          <a:lstStyle/>
          <a:p>
            <a:r>
              <a:rPr lang="tr-TR" sz="4800" dirty="0" smtClean="0">
                <a:solidFill>
                  <a:srgbClr val="002060"/>
                </a:solidFill>
              </a:rPr>
              <a:t/>
            </a:r>
            <a:br>
              <a:rPr lang="tr-TR" sz="4800" dirty="0" smtClean="0">
                <a:solidFill>
                  <a:srgbClr val="002060"/>
                </a:solidFill>
              </a:rPr>
            </a:br>
            <a:r>
              <a:rPr lang="tr-TR" sz="4800" dirty="0">
                <a:solidFill>
                  <a:srgbClr val="002060"/>
                </a:solidFill>
              </a:rPr>
              <a:t/>
            </a:r>
            <a:br>
              <a:rPr lang="tr-TR" sz="4800" dirty="0">
                <a:solidFill>
                  <a:srgbClr val="002060"/>
                </a:solidFill>
              </a:rPr>
            </a:br>
            <a:r>
              <a:rPr lang="tr-TR" sz="4800" dirty="0" smtClean="0">
                <a:solidFill>
                  <a:srgbClr val="002060"/>
                </a:solidFill>
              </a:rPr>
              <a:t/>
            </a:r>
            <a:br>
              <a:rPr lang="tr-TR" sz="4800" dirty="0" smtClean="0">
                <a:solidFill>
                  <a:srgbClr val="002060"/>
                </a:solidFill>
              </a:rPr>
            </a:br>
            <a:r>
              <a:rPr lang="tr-TR" sz="4800" dirty="0">
                <a:solidFill>
                  <a:srgbClr val="002060"/>
                </a:solidFill>
              </a:rPr>
              <a:t/>
            </a:r>
            <a:br>
              <a:rPr lang="tr-TR" sz="4800" dirty="0">
                <a:solidFill>
                  <a:srgbClr val="002060"/>
                </a:solidFill>
              </a:rPr>
            </a:br>
            <a:r>
              <a:rPr lang="tr-TR" sz="4800" dirty="0" smtClean="0">
                <a:solidFill>
                  <a:srgbClr val="002060"/>
                </a:solidFill>
              </a:rPr>
              <a:t/>
            </a:r>
            <a:br>
              <a:rPr lang="tr-TR" sz="4800" dirty="0" smtClean="0">
                <a:solidFill>
                  <a:srgbClr val="002060"/>
                </a:solidFill>
              </a:rPr>
            </a:br>
            <a:r>
              <a:rPr lang="tr-TR" sz="4800" dirty="0">
                <a:solidFill>
                  <a:srgbClr val="002060"/>
                </a:solidFill>
              </a:rPr>
              <a:t/>
            </a:r>
            <a:br>
              <a:rPr lang="tr-TR" sz="4800" dirty="0">
                <a:solidFill>
                  <a:srgbClr val="002060"/>
                </a:solidFill>
              </a:rPr>
            </a:br>
            <a:r>
              <a:rPr lang="tr-TR" sz="4800" dirty="0" smtClean="0">
                <a:solidFill>
                  <a:srgbClr val="002060"/>
                </a:solidFill>
              </a:rPr>
              <a:t/>
            </a:r>
            <a:br>
              <a:rPr lang="tr-TR" sz="4800" dirty="0" smtClean="0">
                <a:solidFill>
                  <a:srgbClr val="002060"/>
                </a:solidFill>
              </a:rPr>
            </a:br>
            <a:r>
              <a:rPr lang="tr-TR" sz="4800" dirty="0" smtClean="0">
                <a:solidFill>
                  <a:srgbClr val="002060"/>
                </a:solidFill>
              </a:rPr>
              <a:t>Erasmus</a:t>
            </a:r>
            <a:r>
              <a:rPr lang="tr-TR" sz="4800" dirty="0">
                <a:solidFill>
                  <a:srgbClr val="002060"/>
                </a:solidFill>
              </a:rPr>
              <a:t>+ ICM</a:t>
            </a:r>
            <a:br>
              <a:rPr lang="tr-TR" sz="4800" dirty="0">
                <a:solidFill>
                  <a:srgbClr val="002060"/>
                </a:solidFill>
              </a:rPr>
            </a:br>
            <a:r>
              <a:rPr lang="tr-TR" sz="4800" i="1" dirty="0">
                <a:solidFill>
                  <a:srgbClr val="002060"/>
                </a:solidFill>
              </a:rPr>
              <a:t>Personel </a:t>
            </a:r>
            <a:r>
              <a:rPr lang="tr-TR" sz="4800" i="1" dirty="0" smtClean="0">
                <a:solidFill>
                  <a:srgbClr val="002060"/>
                </a:solidFill>
              </a:rPr>
              <a:t>Hareketliliği Süreci</a:t>
            </a:r>
            <a:br>
              <a:rPr lang="tr-TR" sz="4800" i="1" dirty="0" smtClean="0">
                <a:solidFill>
                  <a:srgbClr val="002060"/>
                </a:solidFill>
              </a:rPr>
            </a:br>
            <a:r>
              <a:rPr lang="tr-TR" sz="4800" dirty="0" err="1" smtClean="0">
                <a:solidFill>
                  <a:srgbClr val="002060"/>
                </a:solidFill>
              </a:rPr>
              <a:t>Staff</a:t>
            </a:r>
            <a:r>
              <a:rPr lang="tr-TR" sz="4800" dirty="0" smtClean="0">
                <a:solidFill>
                  <a:srgbClr val="002060"/>
                </a:solidFill>
              </a:rPr>
              <a:t> </a:t>
            </a:r>
            <a:r>
              <a:rPr lang="tr-TR" sz="4800" dirty="0" err="1">
                <a:solidFill>
                  <a:srgbClr val="002060"/>
                </a:solidFill>
              </a:rPr>
              <a:t>Mobility</a:t>
            </a:r>
            <a:r>
              <a:rPr lang="tr-TR" sz="4800" dirty="0">
                <a:solidFill>
                  <a:srgbClr val="002060"/>
                </a:solidFill>
              </a:rPr>
              <a:t> </a:t>
            </a:r>
            <a:r>
              <a:rPr lang="tr-TR" sz="4800" dirty="0" err="1">
                <a:solidFill>
                  <a:srgbClr val="002060"/>
                </a:solidFill>
              </a:rPr>
              <a:t>Procedures</a:t>
            </a:r>
            <a:r>
              <a:rPr lang="tr-TR" sz="4800" dirty="0">
                <a:solidFill>
                  <a:srgbClr val="002060"/>
                </a:solidFill>
              </a:rPr>
              <a:t/>
            </a:r>
            <a:br>
              <a:rPr lang="tr-TR" sz="4800" dirty="0">
                <a:solidFill>
                  <a:srgbClr val="002060"/>
                </a:solidFill>
              </a:rPr>
            </a:br>
            <a:r>
              <a:rPr lang="tr-TR" sz="4800" dirty="0" smtClean="0">
                <a:solidFill>
                  <a:srgbClr val="002060"/>
                </a:solidFill>
              </a:rPr>
              <a:t/>
            </a:r>
            <a:br>
              <a:rPr lang="tr-TR" sz="4800" dirty="0" smtClean="0">
                <a:solidFill>
                  <a:srgbClr val="002060"/>
                </a:solidFill>
              </a:rPr>
            </a:br>
            <a:endParaRPr lang="tr-TR" sz="4800" i="1" dirty="0">
              <a:solidFill>
                <a:srgbClr val="002060"/>
              </a:solidFill>
            </a:endParaRPr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i="1" dirty="0">
                <a:solidFill>
                  <a:srgbClr val="002060"/>
                </a:solidFill>
              </a:rPr>
              <a:t>Ders Verme ve Eğitim Alma Faaliyeti</a:t>
            </a:r>
          </a:p>
          <a:p>
            <a:r>
              <a:rPr lang="tr-TR" dirty="0" err="1" smtClean="0">
                <a:solidFill>
                  <a:srgbClr val="002060"/>
                </a:solidFill>
              </a:rPr>
              <a:t>Teaching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and</a:t>
            </a:r>
            <a:r>
              <a:rPr lang="tr-TR" dirty="0" smtClean="0">
                <a:solidFill>
                  <a:srgbClr val="002060"/>
                </a:solidFill>
              </a:rPr>
              <a:t> Training </a:t>
            </a:r>
            <a:r>
              <a:rPr lang="tr-TR" dirty="0" err="1" smtClean="0">
                <a:solidFill>
                  <a:srgbClr val="002060"/>
                </a:solidFill>
              </a:rPr>
              <a:t>Mobility</a:t>
            </a:r>
            <a:endParaRPr lang="tr-TR" dirty="0" smtClean="0">
              <a:solidFill>
                <a:srgbClr val="002060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6AB-15E1-44C5-9C85-07482E638F69}" type="slidenum">
              <a:rPr lang="tr-TR" smtClean="0"/>
              <a:t>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Yıldız Technical University European Union  Office</a:t>
            </a:r>
            <a:endParaRPr lang="tr-TR"/>
          </a:p>
        </p:txBody>
      </p:sp>
      <p:pic>
        <p:nvPicPr>
          <p:cNvPr id="6" name="Picture 2" descr="Image result for ytü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8429" y="-61297"/>
            <a:ext cx="2047165" cy="2180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Image result for erasmus+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042" y="5090880"/>
            <a:ext cx="4430273" cy="126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8815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trav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6252" y="2946239"/>
            <a:ext cx="2782978" cy="2084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Unvan 1"/>
          <p:cNvSpPr txBox="1">
            <a:spLocks/>
          </p:cNvSpPr>
          <p:nvPr/>
        </p:nvSpPr>
        <p:spPr>
          <a:xfrm>
            <a:off x="981301" y="503078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tr-TR" sz="3600" dirty="0" smtClean="0">
              <a:solidFill>
                <a:srgbClr val="FF0000"/>
              </a:solidFill>
            </a:endParaRPr>
          </a:p>
          <a:p>
            <a:pPr algn="ctr"/>
            <a:r>
              <a:rPr lang="tr-TR" sz="3600" i="1" dirty="0">
                <a:solidFill>
                  <a:srgbClr val="FF0000"/>
                </a:solidFill>
              </a:rPr>
              <a:t>Faaliyet sonrası formları getirmeyi unutmayınız!</a:t>
            </a:r>
          </a:p>
          <a:p>
            <a:pPr algn="ctr"/>
            <a:r>
              <a:rPr lang="tr-TR" sz="3600" dirty="0" err="1" smtClean="0">
                <a:solidFill>
                  <a:srgbClr val="FF0000"/>
                </a:solidFill>
              </a:rPr>
              <a:t>Don’t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forget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to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bring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the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forms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after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the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mobility</a:t>
            </a:r>
            <a:r>
              <a:rPr lang="tr-TR" sz="3600" dirty="0" smtClean="0">
                <a:solidFill>
                  <a:srgbClr val="FF0000"/>
                </a:solidFill>
              </a:rPr>
              <a:t>!</a:t>
            </a:r>
          </a:p>
          <a:p>
            <a:pPr algn="ctr"/>
            <a:endParaRPr lang="tr-TR" sz="1600" dirty="0" smtClean="0"/>
          </a:p>
          <a:p>
            <a:pPr algn="ctr"/>
            <a:r>
              <a:rPr lang="tr-TR" sz="1600" i="1" dirty="0"/>
              <a:t>Formlar </a:t>
            </a:r>
            <a:r>
              <a:rPr lang="tr-TR" sz="1600" i="1" dirty="0" smtClean="0"/>
              <a:t>linki</a:t>
            </a:r>
            <a:r>
              <a:rPr lang="tr-TR" sz="1600" dirty="0"/>
              <a:t> </a:t>
            </a:r>
            <a:r>
              <a:rPr lang="tr-TR" sz="1600" dirty="0" smtClean="0"/>
              <a:t>/ Link </a:t>
            </a:r>
            <a:r>
              <a:rPr lang="tr-TR" sz="1600" dirty="0" err="1"/>
              <a:t>for</a:t>
            </a:r>
            <a:r>
              <a:rPr lang="tr-TR" sz="1600" dirty="0"/>
              <a:t> </a:t>
            </a:r>
            <a:r>
              <a:rPr lang="tr-TR" sz="1600" dirty="0" err="1"/>
              <a:t>the</a:t>
            </a:r>
            <a:r>
              <a:rPr lang="tr-TR" sz="1600" dirty="0"/>
              <a:t> </a:t>
            </a:r>
            <a:r>
              <a:rPr lang="tr-TR" sz="1600" dirty="0" err="1" smtClean="0"/>
              <a:t>forms</a:t>
            </a:r>
            <a:r>
              <a:rPr lang="tr-TR" sz="1600" dirty="0" smtClean="0"/>
              <a:t>: </a:t>
            </a:r>
            <a:r>
              <a:rPr lang="tr-TR" sz="1600" dirty="0" smtClean="0">
                <a:hlinkClick r:id="rId3"/>
              </a:rPr>
              <a:t>http</a:t>
            </a:r>
            <a:r>
              <a:rPr lang="tr-TR" sz="1600" dirty="0">
                <a:hlinkClick r:id="rId3"/>
              </a:rPr>
              <a:t>://www.eu.yildiz.edu.tr/sayfa/5/ICM-Formlar---Forms/262</a:t>
            </a:r>
            <a:r>
              <a:rPr lang="tr-TR" sz="1600" dirty="0"/>
              <a:t> </a:t>
            </a:r>
          </a:p>
          <a:p>
            <a:pPr algn="ctr"/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Yıldız Technical University European Union  Office</a:t>
            </a:r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6AB-15E1-44C5-9C85-07482E638F69}" type="slidenum">
              <a:rPr lang="tr-TR" smtClean="0"/>
              <a:t>10</a:t>
            </a:fld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1153885" y="665626"/>
            <a:ext cx="988423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i="1" dirty="0"/>
              <a:t>Seyahat ve faaliyetiniz için hazırsınız. Seyahat belgelerinizi dönüş dosyanıza koymak için </a:t>
            </a:r>
            <a:r>
              <a:rPr lang="tr-TR" sz="2800" i="1" dirty="0" smtClean="0"/>
              <a:t>saklayınız.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8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8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err="1" smtClean="0"/>
              <a:t>You</a:t>
            </a:r>
            <a:r>
              <a:rPr lang="tr-TR" sz="2800" dirty="0" smtClean="0"/>
              <a:t> </a:t>
            </a:r>
            <a:r>
              <a:rPr lang="tr-TR" sz="2800" dirty="0" err="1"/>
              <a:t>are</a:t>
            </a:r>
            <a:r>
              <a:rPr lang="tr-TR" sz="2800" dirty="0"/>
              <a:t> </a:t>
            </a:r>
            <a:r>
              <a:rPr lang="tr-TR" sz="2800" dirty="0" err="1"/>
              <a:t>ready</a:t>
            </a:r>
            <a:r>
              <a:rPr lang="tr-TR" sz="2800" dirty="0"/>
              <a:t> </a:t>
            </a:r>
            <a:r>
              <a:rPr lang="tr-TR" sz="2800" dirty="0" err="1"/>
              <a:t>to</a:t>
            </a:r>
            <a:r>
              <a:rPr lang="tr-TR" sz="2800" dirty="0"/>
              <a:t> </a:t>
            </a:r>
            <a:r>
              <a:rPr lang="tr-TR" sz="2800" dirty="0" err="1"/>
              <a:t>travel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carry</a:t>
            </a:r>
            <a:r>
              <a:rPr lang="tr-TR" sz="2800" dirty="0"/>
              <a:t> </a:t>
            </a:r>
            <a:r>
              <a:rPr lang="tr-TR" sz="2800" dirty="0" err="1"/>
              <a:t>out</a:t>
            </a:r>
            <a:r>
              <a:rPr lang="tr-TR" sz="2800" dirty="0"/>
              <a:t>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mobility</a:t>
            </a:r>
            <a:r>
              <a:rPr lang="tr-TR" sz="2800" dirty="0"/>
              <a:t>. </a:t>
            </a:r>
            <a:r>
              <a:rPr lang="tr-TR" sz="2800" dirty="0" err="1"/>
              <a:t>Keep</a:t>
            </a:r>
            <a:r>
              <a:rPr lang="tr-TR" sz="2800" dirty="0"/>
              <a:t> </a:t>
            </a:r>
            <a:r>
              <a:rPr lang="tr-TR" sz="2800" dirty="0" err="1"/>
              <a:t>your</a:t>
            </a:r>
            <a:r>
              <a:rPr lang="tr-TR" sz="2800" dirty="0"/>
              <a:t> </a:t>
            </a:r>
            <a:r>
              <a:rPr lang="tr-TR" sz="2800" dirty="0" err="1"/>
              <a:t>travel</a:t>
            </a:r>
            <a:r>
              <a:rPr lang="tr-TR" sz="2800" dirty="0"/>
              <a:t> </a:t>
            </a:r>
            <a:r>
              <a:rPr lang="tr-TR" sz="2800" dirty="0" err="1"/>
              <a:t>documents</a:t>
            </a:r>
            <a:r>
              <a:rPr lang="tr-TR" sz="2800" dirty="0"/>
              <a:t> </a:t>
            </a:r>
            <a:r>
              <a:rPr lang="tr-TR" sz="2800" dirty="0" err="1"/>
              <a:t>for</a:t>
            </a:r>
            <a:r>
              <a:rPr lang="tr-TR" sz="2800" dirty="0"/>
              <a:t> </a:t>
            </a:r>
            <a:r>
              <a:rPr lang="tr-TR" sz="2800" dirty="0" err="1"/>
              <a:t>your</a:t>
            </a:r>
            <a:r>
              <a:rPr lang="tr-TR" sz="2800" dirty="0"/>
              <a:t> file </a:t>
            </a:r>
            <a:r>
              <a:rPr lang="tr-TR" sz="2800" dirty="0" err="1"/>
              <a:t>after</a:t>
            </a:r>
            <a:r>
              <a:rPr lang="tr-TR" sz="2800" dirty="0"/>
              <a:t>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mobility</a:t>
            </a:r>
            <a:r>
              <a:rPr lang="tr-TR" sz="2800" dirty="0"/>
              <a:t>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6294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tr-TR" i="1" dirty="0" smtClean="0"/>
              <a:t>İletişim / </a:t>
            </a:r>
            <a:r>
              <a:rPr lang="tr-TR" dirty="0" err="1"/>
              <a:t>Contact</a:t>
            </a:r>
            <a:r>
              <a:rPr lang="tr-TR" dirty="0"/>
              <a:t> </a:t>
            </a:r>
            <a:endParaRPr lang="tr-TR" i="1" dirty="0"/>
          </a:p>
        </p:txBody>
      </p:sp>
      <p:sp>
        <p:nvSpPr>
          <p:cNvPr id="6" name="Metin Yer Tutucusu 5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398168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tr-TR" b="1" dirty="0" smtClean="0"/>
              <a:t>(</a:t>
            </a:r>
            <a:r>
              <a:rPr lang="tr-TR" b="1" dirty="0" err="1" smtClean="0"/>
              <a:t>Ms</a:t>
            </a:r>
            <a:r>
              <a:rPr lang="tr-TR" b="1" dirty="0" smtClean="0"/>
              <a:t>.) Armağan BAKILI AKKOÇ</a:t>
            </a:r>
          </a:p>
          <a:p>
            <a:pPr algn="l"/>
            <a:r>
              <a:rPr lang="tr-TR" b="1" dirty="0" err="1" smtClean="0"/>
              <a:t>Address</a:t>
            </a:r>
            <a:r>
              <a:rPr lang="tr-TR" b="1" dirty="0"/>
              <a:t>:</a:t>
            </a:r>
            <a:r>
              <a:rPr lang="tr-TR" dirty="0"/>
              <a:t> Yıldız Teknik Üniversitesi, Avrupa Birliği Ofisi, </a:t>
            </a:r>
            <a:endParaRPr lang="tr-TR" dirty="0" smtClean="0"/>
          </a:p>
          <a:p>
            <a:pPr algn="l"/>
            <a:r>
              <a:rPr lang="tr-TR" dirty="0" err="1" smtClean="0"/>
              <a:t>Davutpaşa</a:t>
            </a:r>
            <a:r>
              <a:rPr lang="tr-TR" dirty="0" smtClean="0"/>
              <a:t> </a:t>
            </a:r>
            <a:r>
              <a:rPr lang="tr-TR" dirty="0"/>
              <a:t>Kampüsü, Taş Bina, A-1003, 34220 </a:t>
            </a:r>
            <a:endParaRPr lang="tr-TR" dirty="0" smtClean="0"/>
          </a:p>
          <a:p>
            <a:pPr algn="l"/>
            <a:r>
              <a:rPr lang="tr-TR" dirty="0" smtClean="0"/>
              <a:t>Esenler/İstanbul </a:t>
            </a:r>
            <a:r>
              <a:rPr lang="tr-TR" dirty="0"/>
              <a:t>TURKEY</a:t>
            </a:r>
            <a:br>
              <a:rPr lang="tr-TR" dirty="0"/>
            </a:br>
            <a:endParaRPr lang="tr-TR" dirty="0" smtClean="0"/>
          </a:p>
          <a:p>
            <a:pPr algn="l"/>
            <a:r>
              <a:rPr lang="tr-TR" b="1" dirty="0" smtClean="0"/>
              <a:t>Phone</a:t>
            </a:r>
            <a:r>
              <a:rPr lang="tr-TR" b="1" dirty="0"/>
              <a:t>:</a:t>
            </a:r>
            <a:r>
              <a:rPr lang="tr-TR" dirty="0"/>
              <a:t> +90 212 383 5654                   </a:t>
            </a:r>
            <a:endParaRPr lang="tr-TR" dirty="0" smtClean="0"/>
          </a:p>
          <a:p>
            <a:pPr algn="l"/>
            <a:r>
              <a:rPr lang="tr-TR" b="1" dirty="0" smtClean="0"/>
              <a:t>E-mail</a:t>
            </a:r>
            <a:r>
              <a:rPr lang="tr-TR" b="1" dirty="0"/>
              <a:t>:</a:t>
            </a:r>
            <a:r>
              <a:rPr lang="tr-TR" dirty="0"/>
              <a:t> </a:t>
            </a:r>
            <a:r>
              <a:rPr lang="tr-TR" u="sng" dirty="0" smtClean="0">
                <a:hlinkClick r:id="rId2"/>
              </a:rPr>
              <a:t>icm@yildiz.edu.tr</a:t>
            </a:r>
            <a:endParaRPr lang="tr-TR" dirty="0"/>
          </a:p>
          <a:p>
            <a:pPr algn="l"/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Yıldız Technical University European Union  Office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6AB-15E1-44C5-9C85-07482E638F69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0051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İçerik Yer Tutucusu 10"/>
          <p:cNvSpPr>
            <a:spLocks noGrp="1"/>
          </p:cNvSpPr>
          <p:nvPr>
            <p:ph idx="1"/>
          </p:nvPr>
        </p:nvSpPr>
        <p:spPr>
          <a:xfrm>
            <a:off x="838200" y="684637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tr-TR" i="1" dirty="0"/>
              <a:t>İkili anlaşma üzerinde belirtilen karşı üniversitedeki sorumlu kişi ile aşağıdakiler için iletişime geçiniz;</a:t>
            </a:r>
          </a:p>
          <a:p>
            <a:pPr lvl="1"/>
            <a:r>
              <a:rPr lang="tr-TR" i="1" dirty="0"/>
              <a:t>Eğitim alma veya ders verme faaliyetinizi planlamak </a:t>
            </a:r>
          </a:p>
          <a:p>
            <a:pPr lvl="1"/>
            <a:r>
              <a:rPr lang="tr-TR" i="1" dirty="0"/>
              <a:t>Kabul mektubu istemek</a:t>
            </a:r>
          </a:p>
          <a:p>
            <a:pPr lvl="1"/>
            <a:r>
              <a:rPr lang="tr-TR" i="1" dirty="0"/>
              <a:t>Vize, sigorta, konaklama vb. konular hakkında bilgi edinmek</a:t>
            </a:r>
          </a:p>
          <a:p>
            <a:endParaRPr lang="tr-TR" dirty="0" smtClean="0"/>
          </a:p>
          <a:p>
            <a:r>
              <a:rPr lang="en-US" dirty="0" smtClean="0"/>
              <a:t>get </a:t>
            </a:r>
            <a:r>
              <a:rPr lang="en-US" dirty="0"/>
              <a:t>in touch with the responsible person </a:t>
            </a:r>
            <a:r>
              <a:rPr lang="tr-TR" dirty="0" smtClean="0"/>
              <a:t>at </a:t>
            </a:r>
            <a:r>
              <a:rPr lang="tr-TR" dirty="0" err="1" smtClean="0"/>
              <a:t>host</a:t>
            </a:r>
            <a:r>
              <a:rPr lang="tr-TR" dirty="0" smtClean="0"/>
              <a:t> </a:t>
            </a:r>
            <a:r>
              <a:rPr lang="tr-TR" dirty="0" err="1" smtClean="0"/>
              <a:t>university</a:t>
            </a:r>
            <a:r>
              <a:rPr lang="tr-TR" dirty="0" smtClean="0"/>
              <a:t> </a:t>
            </a:r>
            <a:r>
              <a:rPr lang="en-US" dirty="0" smtClean="0"/>
              <a:t>stated </a:t>
            </a:r>
            <a:r>
              <a:rPr lang="en-US" dirty="0"/>
              <a:t>on the inter-institutional </a:t>
            </a:r>
            <a:r>
              <a:rPr lang="en-US" dirty="0" smtClean="0"/>
              <a:t>agreement</a:t>
            </a:r>
            <a:r>
              <a:rPr lang="tr-TR" dirty="0" smtClean="0"/>
              <a:t> in </a:t>
            </a:r>
            <a:r>
              <a:rPr lang="tr-TR" dirty="0" err="1" smtClean="0"/>
              <a:t>order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;</a:t>
            </a:r>
          </a:p>
          <a:p>
            <a:pPr lvl="1"/>
            <a:endParaRPr lang="tr-TR" dirty="0"/>
          </a:p>
          <a:p>
            <a:pPr lvl="1"/>
            <a:r>
              <a:rPr lang="en-US" dirty="0" smtClean="0"/>
              <a:t>discuss </a:t>
            </a:r>
            <a:r>
              <a:rPr lang="en-US" dirty="0"/>
              <a:t>the teaching</a:t>
            </a:r>
            <a:r>
              <a:rPr lang="tr-TR" dirty="0"/>
              <a:t>/</a:t>
            </a:r>
            <a:r>
              <a:rPr lang="tr-TR" dirty="0" err="1"/>
              <a:t>training</a:t>
            </a:r>
            <a:r>
              <a:rPr lang="en-US" dirty="0"/>
              <a:t> </a:t>
            </a:r>
            <a:r>
              <a:rPr lang="en-US" dirty="0" smtClean="0"/>
              <a:t>plan</a:t>
            </a:r>
            <a:endParaRPr lang="tr-TR" dirty="0" smtClean="0"/>
          </a:p>
          <a:p>
            <a:pPr lvl="1"/>
            <a:r>
              <a:rPr lang="en-US" dirty="0"/>
              <a:t>ask for a Letter of Acceptance </a:t>
            </a:r>
            <a:endParaRPr lang="tr-TR" dirty="0" smtClean="0"/>
          </a:p>
          <a:p>
            <a:pPr lvl="1"/>
            <a:r>
              <a:rPr lang="tr-TR" dirty="0" err="1"/>
              <a:t>consult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visa</a:t>
            </a:r>
            <a:r>
              <a:rPr lang="tr-TR" dirty="0"/>
              <a:t>, </a:t>
            </a:r>
            <a:r>
              <a:rPr lang="tr-TR" dirty="0" err="1"/>
              <a:t>insurance</a:t>
            </a:r>
            <a:r>
              <a:rPr lang="tr-TR" dirty="0"/>
              <a:t>, </a:t>
            </a:r>
            <a:r>
              <a:rPr lang="tr-TR" dirty="0" err="1"/>
              <a:t>accomodation</a:t>
            </a:r>
            <a:r>
              <a:rPr lang="tr-TR" dirty="0"/>
              <a:t> </a:t>
            </a:r>
            <a:r>
              <a:rPr lang="tr-TR" dirty="0" err="1"/>
              <a:t>etc</a:t>
            </a:r>
            <a:r>
              <a:rPr lang="tr-TR" dirty="0" smtClean="0"/>
              <a:t>.</a:t>
            </a:r>
          </a:p>
          <a:p>
            <a:pPr marL="457200" lvl="1" indent="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14" name="Altbilgi Yer Tutucusu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Yıldız Technical University European Union  Office</a:t>
            </a:r>
            <a:endParaRPr lang="tr-TR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6AB-15E1-44C5-9C85-07482E638F69}" type="slidenum">
              <a:rPr lang="tr-TR" smtClean="0"/>
              <a:t>2</a:t>
            </a:fld>
            <a:endParaRPr lang="tr-TR"/>
          </a:p>
        </p:txBody>
      </p:sp>
      <p:sp>
        <p:nvSpPr>
          <p:cNvPr id="2" name="Dikdörtgen 1"/>
          <p:cNvSpPr/>
          <p:nvPr/>
        </p:nvSpPr>
        <p:spPr>
          <a:xfrm>
            <a:off x="838200" y="5304199"/>
            <a:ext cx="84995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i="1" dirty="0" smtClean="0"/>
              <a:t>İkili anlaşma linki</a:t>
            </a:r>
            <a:r>
              <a:rPr lang="tr-TR" dirty="0"/>
              <a:t> </a:t>
            </a:r>
            <a:r>
              <a:rPr lang="tr-TR" dirty="0" smtClean="0"/>
              <a:t>/ </a:t>
            </a:r>
            <a:r>
              <a:rPr lang="tr-TR" dirty="0"/>
              <a:t>Link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inter-institutional</a:t>
            </a:r>
            <a:r>
              <a:rPr lang="tr-TR" dirty="0"/>
              <a:t> </a:t>
            </a:r>
            <a:r>
              <a:rPr lang="tr-TR" dirty="0" err="1"/>
              <a:t>agreements</a:t>
            </a:r>
            <a:r>
              <a:rPr lang="tr-TR" dirty="0"/>
              <a:t> </a:t>
            </a:r>
            <a:endParaRPr lang="tr-TR" i="1" dirty="0" smtClean="0"/>
          </a:p>
          <a:p>
            <a:r>
              <a:rPr lang="tr-TR" dirty="0" smtClean="0">
                <a:hlinkClick r:id="rId3"/>
              </a:rPr>
              <a:t>http</a:t>
            </a:r>
            <a:r>
              <a:rPr lang="tr-TR" dirty="0">
                <a:hlinkClick r:id="rId3"/>
              </a:rPr>
              <a:t>://www.eu.yildiz.edu.tr/sayfa/5/ICM-%</a:t>
            </a:r>
            <a:r>
              <a:rPr lang="tr-TR" dirty="0" smtClean="0">
                <a:hlinkClick r:id="rId3"/>
              </a:rPr>
              <a:t>C4%B0kili-Anla%C5%9Fmalar/249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utoShape 2" descr="Image result for get in touc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4164" y="4827432"/>
            <a:ext cx="3705225" cy="122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346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İçerik Yer Tutucusu 11"/>
          <p:cNvSpPr>
            <a:spLocks noGrp="1"/>
          </p:cNvSpPr>
          <p:nvPr>
            <p:ph idx="1"/>
          </p:nvPr>
        </p:nvSpPr>
        <p:spPr>
          <a:xfrm>
            <a:off x="733697" y="684637"/>
            <a:ext cx="10515600" cy="4351338"/>
          </a:xfrm>
        </p:spPr>
        <p:txBody>
          <a:bodyPr/>
          <a:lstStyle/>
          <a:p>
            <a:r>
              <a:rPr lang="tr-TR" i="1" dirty="0"/>
              <a:t>Faaliyetinizin tarih ve içeriği netleşince,</a:t>
            </a:r>
          </a:p>
          <a:p>
            <a:pPr lvl="1"/>
            <a:r>
              <a:rPr lang="tr-TR" i="1" dirty="0"/>
              <a:t>Ders verme veya eğitim alma anlaşmasını elektronik ortamda doldurunuz</a:t>
            </a:r>
          </a:p>
          <a:p>
            <a:pPr lvl="1"/>
            <a:r>
              <a:rPr lang="tr-TR" i="1" dirty="0"/>
              <a:t>Belgeleri hem karşı üniversitede hem kendi üniversitenizde imzalatıp mühürletiniz (e-mail ve taranmış kopyalar kabul edilmektedir)</a:t>
            </a:r>
          </a:p>
          <a:p>
            <a:endParaRPr lang="tr-TR" dirty="0" smtClean="0"/>
          </a:p>
          <a:p>
            <a:r>
              <a:rPr lang="tr-TR" dirty="0" err="1" smtClean="0"/>
              <a:t>When</a:t>
            </a:r>
            <a:r>
              <a:rPr lang="tr-TR" dirty="0" smtClean="0"/>
              <a:t>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decide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dates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content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 smtClean="0"/>
              <a:t>programme</a:t>
            </a:r>
            <a:r>
              <a:rPr lang="tr-TR" dirty="0" smtClean="0"/>
              <a:t>,</a:t>
            </a:r>
            <a:endParaRPr lang="tr-TR" dirty="0"/>
          </a:p>
          <a:p>
            <a:pPr lvl="1"/>
            <a:r>
              <a:rPr lang="tr-TR" dirty="0" err="1"/>
              <a:t>Fill</a:t>
            </a:r>
            <a:r>
              <a:rPr lang="tr-TR" dirty="0"/>
              <a:t> </a:t>
            </a:r>
            <a:r>
              <a:rPr lang="tr-TR" dirty="0" err="1"/>
              <a:t>out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teaching</a:t>
            </a:r>
            <a:r>
              <a:rPr lang="tr-TR" dirty="0"/>
              <a:t>/</a:t>
            </a:r>
            <a:r>
              <a:rPr lang="tr-TR" dirty="0" err="1"/>
              <a:t>training</a:t>
            </a:r>
            <a:r>
              <a:rPr lang="tr-TR" dirty="0"/>
              <a:t> </a:t>
            </a:r>
            <a:r>
              <a:rPr lang="tr-TR" dirty="0" err="1"/>
              <a:t>mobility</a:t>
            </a:r>
            <a:r>
              <a:rPr lang="tr-TR" dirty="0"/>
              <a:t> </a:t>
            </a:r>
            <a:r>
              <a:rPr lang="tr-TR" dirty="0" err="1"/>
              <a:t>agreement</a:t>
            </a:r>
            <a:r>
              <a:rPr lang="tr-TR" dirty="0"/>
              <a:t> </a:t>
            </a:r>
            <a:r>
              <a:rPr lang="tr-TR" dirty="0" err="1"/>
              <a:t>electronically</a:t>
            </a:r>
            <a:endParaRPr lang="tr-TR" dirty="0"/>
          </a:p>
          <a:p>
            <a:pPr lvl="1"/>
            <a:r>
              <a:rPr lang="tr-TR" dirty="0" err="1"/>
              <a:t>Have</a:t>
            </a:r>
            <a:r>
              <a:rPr lang="tr-TR" dirty="0"/>
              <a:t> it </a:t>
            </a:r>
            <a:r>
              <a:rPr lang="tr-TR" dirty="0" err="1"/>
              <a:t>signed&amp;stamped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home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host</a:t>
            </a:r>
            <a:r>
              <a:rPr lang="tr-TR" dirty="0"/>
              <a:t> </a:t>
            </a:r>
            <a:r>
              <a:rPr lang="tr-TR" dirty="0" err="1" smtClean="0"/>
              <a:t>university</a:t>
            </a:r>
            <a:r>
              <a:rPr lang="tr-TR" dirty="0" smtClean="0"/>
              <a:t> (e-mail </a:t>
            </a:r>
            <a:r>
              <a:rPr lang="tr-TR" dirty="0" err="1" smtClean="0"/>
              <a:t>attachments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scanned</a:t>
            </a:r>
            <a:r>
              <a:rPr lang="tr-TR" dirty="0" smtClean="0"/>
              <a:t> </a:t>
            </a:r>
            <a:r>
              <a:rPr lang="tr-TR" dirty="0" err="1" smtClean="0"/>
              <a:t>copies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acceptable</a:t>
            </a:r>
            <a:r>
              <a:rPr lang="tr-TR" dirty="0" smtClean="0"/>
              <a:t>)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Yıldız Technical University European Union  Office</a:t>
            </a:r>
            <a:endParaRPr lang="tr-TR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6AB-15E1-44C5-9C85-07482E638F69}" type="slidenum">
              <a:rPr lang="tr-TR" smtClean="0"/>
              <a:t>3</a:t>
            </a:fld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1178921" y="5217114"/>
            <a:ext cx="84995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i="1" dirty="0" smtClean="0"/>
              <a:t>Formların linki / </a:t>
            </a:r>
            <a:r>
              <a:rPr lang="tr-TR" dirty="0"/>
              <a:t>Link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forms</a:t>
            </a:r>
            <a:r>
              <a:rPr lang="tr-TR" dirty="0"/>
              <a:t> </a:t>
            </a:r>
            <a:endParaRPr lang="tr-TR" i="1" dirty="0" smtClean="0"/>
          </a:p>
          <a:p>
            <a:r>
              <a:rPr lang="tr-TR" dirty="0">
                <a:hlinkClick r:id="rId2"/>
              </a:rPr>
              <a:t>http://www.eu.yildiz.edu.tr/sayfa/5/ICM-Formlar---</a:t>
            </a:r>
            <a:r>
              <a:rPr lang="tr-TR" dirty="0" smtClean="0">
                <a:hlinkClick r:id="rId2"/>
              </a:rPr>
              <a:t>Forms/262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2" name="AutoShape 2" descr="Image result for documents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4803" y="4662098"/>
            <a:ext cx="12954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44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838200" y="975613"/>
            <a:ext cx="10515600" cy="4351338"/>
          </a:xfrm>
        </p:spPr>
        <p:txBody>
          <a:bodyPr/>
          <a:lstStyle/>
          <a:p>
            <a:endParaRPr lang="tr-TR" dirty="0" smtClean="0"/>
          </a:p>
          <a:p>
            <a:r>
              <a:rPr lang="tr-TR" i="1" dirty="0"/>
              <a:t>T.C. Ziraat Bankası’nın İstanbul’da bulunan herhangi bir şubesinden Euro hesabı açtırınız.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Open </a:t>
            </a:r>
            <a:r>
              <a:rPr lang="tr-TR" dirty="0"/>
              <a:t>a bank </a:t>
            </a:r>
            <a:r>
              <a:rPr lang="tr-TR" dirty="0" err="1"/>
              <a:t>account</a:t>
            </a:r>
            <a:r>
              <a:rPr lang="tr-TR" dirty="0"/>
              <a:t> (Euro) at a </a:t>
            </a:r>
            <a:r>
              <a:rPr lang="tr-TR" dirty="0" err="1"/>
              <a:t>branch</a:t>
            </a:r>
            <a:r>
              <a:rPr lang="tr-TR" dirty="0"/>
              <a:t> of T.C. Ziraat Bank in </a:t>
            </a:r>
            <a:r>
              <a:rPr lang="tr-TR" dirty="0" err="1"/>
              <a:t>Istanbul</a:t>
            </a:r>
            <a:r>
              <a:rPr lang="tr-TR" dirty="0"/>
              <a:t>.</a:t>
            </a:r>
          </a:p>
          <a:p>
            <a:pPr lvl="1"/>
            <a:r>
              <a:rPr lang="tr-TR" dirty="0" err="1">
                <a:solidFill>
                  <a:srgbClr val="FF0000"/>
                </a:solidFill>
              </a:rPr>
              <a:t>The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incoming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participants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will</a:t>
            </a:r>
            <a:r>
              <a:rPr lang="tr-TR" dirty="0">
                <a:solidFill>
                  <a:srgbClr val="FF0000"/>
                </a:solidFill>
              </a:rPr>
              <a:t> be </a:t>
            </a:r>
            <a:r>
              <a:rPr lang="tr-TR" dirty="0" err="1">
                <a:solidFill>
                  <a:srgbClr val="FF0000"/>
                </a:solidFill>
              </a:rPr>
              <a:t>assisted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by</a:t>
            </a:r>
            <a:r>
              <a:rPr lang="tr-TR" dirty="0">
                <a:solidFill>
                  <a:srgbClr val="FF0000"/>
                </a:solidFill>
              </a:rPr>
              <a:t> YTU </a:t>
            </a:r>
            <a:r>
              <a:rPr lang="tr-TR" dirty="0" err="1">
                <a:solidFill>
                  <a:srgbClr val="FF0000"/>
                </a:solidFill>
              </a:rPr>
              <a:t>European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Union</a:t>
            </a:r>
            <a:r>
              <a:rPr lang="tr-TR" dirty="0">
                <a:solidFill>
                  <a:srgbClr val="FF0000"/>
                </a:solidFill>
              </a:rPr>
              <a:t> Office, on </a:t>
            </a:r>
            <a:r>
              <a:rPr lang="tr-TR" dirty="0" err="1">
                <a:solidFill>
                  <a:srgbClr val="FF0000"/>
                </a:solidFill>
              </a:rPr>
              <a:t>demand</a:t>
            </a:r>
            <a:r>
              <a:rPr lang="tr-TR" dirty="0">
                <a:solidFill>
                  <a:srgbClr val="FF0000"/>
                </a:solidFill>
              </a:rPr>
              <a:t>.</a:t>
            </a:r>
          </a:p>
          <a:p>
            <a:endParaRPr lang="tr-TR" dirty="0" smtClean="0"/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Yıldız Technical University European Union  Office</a:t>
            </a:r>
            <a:endParaRPr lang="tr-TR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6AB-15E1-44C5-9C85-07482E638F69}" type="slidenum">
              <a:rPr lang="tr-TR" smtClean="0"/>
              <a:t>4</a:t>
            </a:fld>
            <a:endParaRPr lang="tr-TR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6861" y="4371476"/>
            <a:ext cx="2303729" cy="1984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725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İçerik Yer Tutucusu 9"/>
          <p:cNvSpPr>
            <a:spLocks noGrp="1"/>
          </p:cNvSpPr>
          <p:nvPr>
            <p:ph idx="1"/>
          </p:nvPr>
        </p:nvSpPr>
        <p:spPr>
          <a:xfrm>
            <a:off x="838200" y="794615"/>
            <a:ext cx="10515600" cy="4351338"/>
          </a:xfrm>
        </p:spPr>
        <p:txBody>
          <a:bodyPr>
            <a:normAutofit/>
          </a:bodyPr>
          <a:lstStyle/>
          <a:p>
            <a:r>
              <a:rPr lang="tr-TR" i="1" dirty="0"/>
              <a:t>Denetim Formunda belirtilen evrakların olduğu ve AB Ofisine vermeniz gereken dosyayı hazırlayınız; </a:t>
            </a:r>
          </a:p>
          <a:p>
            <a:pPr lvl="1"/>
            <a:r>
              <a:rPr lang="tr-TR" i="1" dirty="0" smtClean="0"/>
              <a:t>Ders </a:t>
            </a:r>
            <a:r>
              <a:rPr lang="tr-TR" i="1" dirty="0"/>
              <a:t>Verme veya Eğitim Alma Anlaşması</a:t>
            </a:r>
          </a:p>
          <a:p>
            <a:pPr lvl="1"/>
            <a:r>
              <a:rPr lang="tr-TR" i="1" dirty="0"/>
              <a:t>Kabul Mektubu</a:t>
            </a:r>
          </a:p>
          <a:p>
            <a:pPr lvl="1"/>
            <a:r>
              <a:rPr lang="tr-TR" i="1" dirty="0"/>
              <a:t>Banka hesap cüzdanı (Euro)</a:t>
            </a:r>
          </a:p>
          <a:p>
            <a:r>
              <a:rPr lang="tr-TR" dirty="0" err="1" smtClean="0"/>
              <a:t>Prepare</a:t>
            </a:r>
            <a:r>
              <a:rPr lang="tr-TR" dirty="0" smtClean="0"/>
              <a:t> </a:t>
            </a:r>
            <a:r>
              <a:rPr lang="tr-TR" dirty="0" err="1"/>
              <a:t>your</a:t>
            </a:r>
            <a:r>
              <a:rPr lang="tr-TR" dirty="0"/>
              <a:t> file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supposed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give</a:t>
            </a:r>
            <a:r>
              <a:rPr lang="tr-TR" dirty="0"/>
              <a:t>  </a:t>
            </a:r>
            <a:r>
              <a:rPr lang="tr-TR" dirty="0" err="1"/>
              <a:t>to</a:t>
            </a:r>
            <a:r>
              <a:rPr lang="tr-TR" dirty="0"/>
              <a:t> EU Office,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required</a:t>
            </a:r>
            <a:r>
              <a:rPr lang="tr-TR" dirty="0"/>
              <a:t> </a:t>
            </a:r>
            <a:r>
              <a:rPr lang="tr-TR" dirty="0" err="1"/>
              <a:t>forms</a:t>
            </a:r>
            <a:r>
              <a:rPr lang="tr-TR" dirty="0"/>
              <a:t> </a:t>
            </a:r>
            <a:r>
              <a:rPr lang="tr-TR" dirty="0" err="1"/>
              <a:t>stated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Check</a:t>
            </a:r>
            <a:r>
              <a:rPr lang="tr-TR" dirty="0"/>
              <a:t> </a:t>
            </a:r>
            <a:r>
              <a:rPr lang="tr-TR" dirty="0" err="1" smtClean="0"/>
              <a:t>List</a:t>
            </a:r>
            <a:endParaRPr lang="tr-TR" dirty="0"/>
          </a:p>
          <a:p>
            <a:pPr lvl="1"/>
            <a:r>
              <a:rPr lang="tr-TR" dirty="0" err="1" smtClean="0"/>
              <a:t>Mobility</a:t>
            </a:r>
            <a:r>
              <a:rPr lang="tr-TR" dirty="0" smtClean="0"/>
              <a:t> </a:t>
            </a:r>
            <a:r>
              <a:rPr lang="tr-TR" dirty="0" err="1"/>
              <a:t>Agreement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Teaching</a:t>
            </a:r>
            <a:r>
              <a:rPr lang="tr-TR" dirty="0"/>
              <a:t>/Training</a:t>
            </a:r>
          </a:p>
          <a:p>
            <a:pPr lvl="1"/>
            <a:r>
              <a:rPr lang="tr-TR" dirty="0" err="1"/>
              <a:t>Letter</a:t>
            </a:r>
            <a:r>
              <a:rPr lang="tr-TR" dirty="0"/>
              <a:t> of </a:t>
            </a:r>
            <a:r>
              <a:rPr lang="tr-TR" dirty="0" err="1"/>
              <a:t>Acceptance</a:t>
            </a:r>
            <a:endParaRPr lang="tr-TR" dirty="0"/>
          </a:p>
          <a:p>
            <a:pPr lvl="1"/>
            <a:r>
              <a:rPr lang="tr-TR" dirty="0"/>
              <a:t>Bank </a:t>
            </a:r>
            <a:r>
              <a:rPr lang="tr-TR" dirty="0" err="1"/>
              <a:t>Account</a:t>
            </a:r>
            <a:r>
              <a:rPr lang="tr-TR" dirty="0"/>
              <a:t> (Euro)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14" name="Altbilgi Yer Tutucusu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Yıldız Technical University European Union  Office</a:t>
            </a:r>
            <a:endParaRPr lang="tr-TR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6AB-15E1-44C5-9C85-07482E638F69}" type="slidenum">
              <a:rPr lang="tr-TR" smtClean="0"/>
              <a:t>5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1335942" y="5364477"/>
            <a:ext cx="60206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i="1" dirty="0" smtClean="0"/>
              <a:t>Denetim Formu linki / </a:t>
            </a:r>
            <a:r>
              <a:rPr lang="tr-TR" dirty="0"/>
              <a:t>Link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checklist</a:t>
            </a:r>
            <a:r>
              <a:rPr lang="tr-TR" dirty="0"/>
              <a:t> </a:t>
            </a:r>
            <a:endParaRPr lang="tr-TR" i="1" dirty="0" smtClean="0"/>
          </a:p>
          <a:p>
            <a:r>
              <a:rPr lang="tr-TR" dirty="0" smtClean="0">
                <a:hlinkClick r:id="rId2"/>
              </a:rPr>
              <a:t>http</a:t>
            </a:r>
            <a:r>
              <a:rPr lang="tr-TR" dirty="0">
                <a:hlinkClick r:id="rId2"/>
              </a:rPr>
              <a:t>://www.eu.yildiz.edu.tr/sayfa/5/ICM-Formlar---</a:t>
            </a:r>
            <a:r>
              <a:rPr lang="tr-TR" dirty="0" smtClean="0">
                <a:hlinkClick r:id="rId2"/>
              </a:rPr>
              <a:t>Forms/262</a:t>
            </a:r>
            <a:r>
              <a:rPr lang="tr-TR" dirty="0" smtClean="0"/>
              <a:t> </a:t>
            </a:r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4927" y="4171406"/>
            <a:ext cx="2308873" cy="1839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962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838200" y="989602"/>
            <a:ext cx="10515600" cy="4351338"/>
          </a:xfrm>
        </p:spPr>
        <p:txBody>
          <a:bodyPr/>
          <a:lstStyle/>
          <a:p>
            <a:r>
              <a:rPr lang="tr-TR" i="1" dirty="0"/>
              <a:t>Dosyanızı teslim ettiğinizde, AB Ofisi tarafından e-posta ile hibe sözleşmesi tarafınıza gönderilecektir. 3 kopya çıktısını alıp, imzalayarak tekrar AB Ofisine iletmeniz gerekmektedir. </a:t>
            </a:r>
          </a:p>
          <a:p>
            <a:endParaRPr lang="tr-TR" dirty="0" smtClean="0"/>
          </a:p>
          <a:p>
            <a:r>
              <a:rPr lang="tr-TR" dirty="0" err="1" smtClean="0"/>
              <a:t>Upon</a:t>
            </a:r>
            <a:r>
              <a:rPr lang="tr-TR" dirty="0" smtClean="0"/>
              <a:t> </a:t>
            </a:r>
            <a:r>
              <a:rPr lang="tr-TR" dirty="0" err="1" smtClean="0"/>
              <a:t>delivering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file,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/>
              <a:t>will</a:t>
            </a:r>
            <a:r>
              <a:rPr lang="tr-TR" dirty="0"/>
              <a:t> be sent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grant</a:t>
            </a:r>
            <a:r>
              <a:rPr lang="tr-TR" dirty="0"/>
              <a:t> </a:t>
            </a:r>
            <a:r>
              <a:rPr lang="tr-TR" dirty="0" err="1"/>
              <a:t>agreement</a:t>
            </a:r>
            <a:r>
              <a:rPr lang="tr-TR" dirty="0"/>
              <a:t> </a:t>
            </a:r>
            <a:r>
              <a:rPr lang="tr-TR" dirty="0" err="1"/>
              <a:t>through</a:t>
            </a:r>
            <a:r>
              <a:rPr lang="tr-TR" dirty="0"/>
              <a:t> e-mail </a:t>
            </a:r>
            <a:r>
              <a:rPr lang="tr-TR" dirty="0" err="1"/>
              <a:t>by</a:t>
            </a:r>
            <a:r>
              <a:rPr lang="tr-TR" dirty="0"/>
              <a:t> EU Office.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supposed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sign</a:t>
            </a:r>
            <a:r>
              <a:rPr lang="tr-TR" dirty="0"/>
              <a:t> 3 </a:t>
            </a:r>
            <a:r>
              <a:rPr lang="tr-TR" dirty="0" err="1"/>
              <a:t>copies</a:t>
            </a:r>
            <a:r>
              <a:rPr lang="tr-TR" dirty="0"/>
              <a:t> of it </a:t>
            </a:r>
            <a:r>
              <a:rPr lang="tr-TR" dirty="0" err="1"/>
              <a:t>and</a:t>
            </a:r>
            <a:r>
              <a:rPr lang="tr-TR" dirty="0"/>
              <a:t> deliver it </a:t>
            </a:r>
            <a:r>
              <a:rPr lang="tr-TR" dirty="0" err="1"/>
              <a:t>to</a:t>
            </a:r>
            <a:r>
              <a:rPr lang="tr-TR" dirty="0"/>
              <a:t> EU Office </a:t>
            </a:r>
            <a:r>
              <a:rPr lang="tr-TR" dirty="0" err="1"/>
              <a:t>again</a:t>
            </a:r>
            <a:r>
              <a:rPr lang="tr-TR" dirty="0"/>
              <a:t>.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Yıldız Technical University European Union  Office</a:t>
            </a:r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6AB-15E1-44C5-9C85-07482E638F69}" type="slidenum">
              <a:rPr lang="tr-TR" smtClean="0"/>
              <a:t>6</a:t>
            </a:fld>
            <a:endParaRPr lang="tr-TR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8712" y="4220664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130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İçerik Yer Tutucusu 16"/>
          <p:cNvSpPr>
            <a:spLocks noGrp="1"/>
          </p:cNvSpPr>
          <p:nvPr>
            <p:ph idx="1"/>
          </p:nvPr>
        </p:nvSpPr>
        <p:spPr>
          <a:xfrm>
            <a:off x="798386" y="432254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tr-TR" i="1" dirty="0"/>
              <a:t>Faaliyeti gerçekleştireceğiniz kesinleşince</a:t>
            </a:r>
          </a:p>
          <a:p>
            <a:pPr lvl="1"/>
            <a:r>
              <a:rPr lang="tr-TR" i="1" dirty="0"/>
              <a:t>Ülkenizdeki ilgili konsolosluktan vize vb. prosedürleri öğreniniz</a:t>
            </a:r>
          </a:p>
          <a:p>
            <a:pPr lvl="1"/>
            <a:r>
              <a:rPr lang="tr-TR" i="1" dirty="0"/>
              <a:t>Ulaşım alternatiflerini araştırınız</a:t>
            </a:r>
          </a:p>
          <a:p>
            <a:pPr lvl="1"/>
            <a:r>
              <a:rPr lang="tr-TR" i="1" dirty="0"/>
              <a:t>Konaklama rezervasyonunuzu yapınız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When</a:t>
            </a:r>
            <a:r>
              <a:rPr lang="tr-TR" dirty="0" smtClean="0"/>
              <a:t>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carry</a:t>
            </a:r>
            <a:r>
              <a:rPr lang="tr-TR" dirty="0"/>
              <a:t> </a:t>
            </a:r>
            <a:r>
              <a:rPr lang="tr-TR" dirty="0" err="1"/>
              <a:t>out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mobility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sure</a:t>
            </a:r>
          </a:p>
          <a:p>
            <a:pPr lvl="1"/>
            <a:r>
              <a:rPr lang="tr-TR" dirty="0" err="1"/>
              <a:t>Check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visa</a:t>
            </a:r>
            <a:r>
              <a:rPr lang="tr-TR" dirty="0"/>
              <a:t> </a:t>
            </a:r>
            <a:r>
              <a:rPr lang="tr-TR" dirty="0" err="1"/>
              <a:t>procedures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related</a:t>
            </a:r>
            <a:r>
              <a:rPr lang="tr-TR" dirty="0"/>
              <a:t> </a:t>
            </a:r>
            <a:r>
              <a:rPr lang="tr-TR" dirty="0" err="1"/>
              <a:t>consulate</a:t>
            </a:r>
            <a:r>
              <a:rPr lang="tr-TR" dirty="0"/>
              <a:t> in </a:t>
            </a:r>
            <a:r>
              <a:rPr lang="tr-TR" dirty="0" err="1"/>
              <a:t>your</a:t>
            </a:r>
            <a:r>
              <a:rPr lang="tr-TR" dirty="0"/>
              <a:t> </a:t>
            </a:r>
            <a:r>
              <a:rPr lang="tr-TR" dirty="0" err="1"/>
              <a:t>country</a:t>
            </a:r>
            <a:endParaRPr lang="tr-TR" dirty="0"/>
          </a:p>
          <a:p>
            <a:pPr lvl="1"/>
            <a:r>
              <a:rPr lang="tr-TR" dirty="0" err="1"/>
              <a:t>Search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travel</a:t>
            </a:r>
            <a:r>
              <a:rPr lang="tr-TR" dirty="0"/>
              <a:t> </a:t>
            </a:r>
            <a:r>
              <a:rPr lang="tr-TR" dirty="0" err="1"/>
              <a:t>alternatives</a:t>
            </a:r>
            <a:endParaRPr lang="tr-TR" dirty="0"/>
          </a:p>
          <a:p>
            <a:pPr lvl="1"/>
            <a:r>
              <a:rPr lang="tr-TR" dirty="0" err="1"/>
              <a:t>Book</a:t>
            </a:r>
            <a:r>
              <a:rPr lang="tr-TR" dirty="0"/>
              <a:t> </a:t>
            </a:r>
            <a:r>
              <a:rPr lang="tr-TR" dirty="0" err="1" smtClean="0"/>
              <a:t>accomodation</a:t>
            </a:r>
            <a:endParaRPr lang="tr-TR" dirty="0" smtClean="0"/>
          </a:p>
          <a:p>
            <a:pPr lvl="1"/>
            <a:endParaRPr lang="tr-TR" dirty="0" smtClean="0"/>
          </a:p>
          <a:p>
            <a:pPr lvl="1"/>
            <a:endParaRPr lang="tr-TR" dirty="0"/>
          </a:p>
          <a:p>
            <a:endParaRPr lang="tr-TR" i="1" dirty="0" smtClean="0"/>
          </a:p>
          <a:p>
            <a:endParaRPr lang="tr-TR" dirty="0"/>
          </a:p>
        </p:txBody>
      </p:sp>
      <p:sp>
        <p:nvSpPr>
          <p:cNvPr id="15" name="Altbilgi Yer Tutucusu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Yıldız Technical University European Union  Office</a:t>
            </a:r>
            <a:endParaRPr lang="tr-TR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6AB-15E1-44C5-9C85-07482E638F69}" type="slidenum">
              <a:rPr lang="tr-TR" smtClean="0"/>
              <a:t>7</a:t>
            </a:fld>
            <a:endParaRPr lang="tr-TR"/>
          </a:p>
        </p:txBody>
      </p:sp>
      <p:sp>
        <p:nvSpPr>
          <p:cNvPr id="2" name="Dikdörtgen 1"/>
          <p:cNvSpPr/>
          <p:nvPr/>
        </p:nvSpPr>
        <p:spPr>
          <a:xfrm>
            <a:off x="798386" y="4474802"/>
            <a:ext cx="102920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It</a:t>
            </a:r>
            <a:r>
              <a:rPr lang="tr-TR" dirty="0" smtClean="0">
                <a:solidFill>
                  <a:srgbClr val="FF0000"/>
                </a:solidFill>
              </a:rPr>
              <a:t> is </a:t>
            </a:r>
            <a:r>
              <a:rPr lang="tr-TR" dirty="0" err="1" smtClean="0">
                <a:solidFill>
                  <a:srgbClr val="FF0000"/>
                </a:solidFill>
              </a:rPr>
              <a:t>the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responsibility</a:t>
            </a:r>
            <a:r>
              <a:rPr lang="tr-TR" dirty="0" smtClean="0">
                <a:solidFill>
                  <a:srgbClr val="FF0000"/>
                </a:solidFill>
              </a:rPr>
              <a:t> of </a:t>
            </a:r>
            <a:r>
              <a:rPr lang="tr-TR" dirty="0" err="1" smtClean="0">
                <a:solidFill>
                  <a:srgbClr val="FF0000"/>
                </a:solidFill>
              </a:rPr>
              <a:t>the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participant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to</a:t>
            </a:r>
            <a:r>
              <a:rPr lang="tr-TR" dirty="0" smtClean="0">
                <a:solidFill>
                  <a:srgbClr val="FF0000"/>
                </a:solidFill>
              </a:rPr>
              <a:t> do </a:t>
            </a:r>
            <a:r>
              <a:rPr lang="tr-TR" dirty="0" err="1" smtClean="0">
                <a:solidFill>
                  <a:srgbClr val="FF0000"/>
                </a:solidFill>
              </a:rPr>
              <a:t>the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above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items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and</a:t>
            </a:r>
            <a:r>
              <a:rPr lang="tr-TR" dirty="0" smtClean="0">
                <a:solidFill>
                  <a:srgbClr val="FF0000"/>
                </a:solidFill>
              </a:rPr>
              <a:t> it </a:t>
            </a:r>
            <a:r>
              <a:rPr lang="tr-TR" dirty="0" err="1" smtClean="0">
                <a:solidFill>
                  <a:srgbClr val="FF0000"/>
                </a:solidFill>
              </a:rPr>
              <a:t>depends</a:t>
            </a:r>
            <a:r>
              <a:rPr lang="tr-TR" dirty="0" smtClean="0">
                <a:solidFill>
                  <a:srgbClr val="FF0000"/>
                </a:solidFill>
              </a:rPr>
              <a:t> on his/her time </a:t>
            </a:r>
            <a:r>
              <a:rPr lang="tr-TR" dirty="0" err="1" smtClean="0">
                <a:solidFill>
                  <a:srgbClr val="FF0000"/>
                </a:solidFill>
              </a:rPr>
              <a:t>management</a:t>
            </a:r>
            <a:r>
              <a:rPr lang="tr-TR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24" name="Dikdörtgen 23"/>
          <p:cNvSpPr/>
          <p:nvPr/>
        </p:nvSpPr>
        <p:spPr>
          <a:xfrm>
            <a:off x="798386" y="2159678"/>
            <a:ext cx="9147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Yukarıdaki maddeler katılımcının kendi sorumluluğunda olup, kendi zaman yönetimine bağlıdır. 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8504" y="4864885"/>
            <a:ext cx="1698986" cy="143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082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Yıldız Technical University European Union  Office</a:t>
            </a:r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6AB-15E1-44C5-9C85-07482E638F69}" type="slidenum">
              <a:rPr lang="tr-TR" smtClean="0"/>
              <a:t>8</a:t>
            </a:fld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3565" y="101430"/>
            <a:ext cx="2560789" cy="2242729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1367091" y="4615627"/>
            <a:ext cx="88490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follow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extra</a:t>
            </a:r>
            <a:r>
              <a:rPr lang="tr-TR" dirty="0" smtClean="0"/>
              <a:t> </a:t>
            </a:r>
            <a:r>
              <a:rPr lang="tr-TR" dirty="0" err="1" smtClean="0"/>
              <a:t>procedures</a:t>
            </a:r>
            <a:r>
              <a:rPr lang="tr-TR" dirty="0" smtClean="0"/>
              <a:t> at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home</a:t>
            </a:r>
            <a:r>
              <a:rPr lang="tr-TR" dirty="0" smtClean="0"/>
              <a:t> </a:t>
            </a:r>
            <a:r>
              <a:rPr lang="tr-TR" dirty="0" err="1" smtClean="0"/>
              <a:t>university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go</a:t>
            </a:r>
            <a:r>
              <a:rPr lang="tr-TR" dirty="0" smtClean="0"/>
              <a:t> </a:t>
            </a:r>
            <a:r>
              <a:rPr lang="tr-TR" dirty="0" err="1" smtClean="0"/>
              <a:t>abroad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as</a:t>
            </a:r>
          </a:p>
          <a:p>
            <a:r>
              <a:rPr lang="tr-TR" dirty="0" err="1" smtClean="0"/>
              <a:t>filling</a:t>
            </a:r>
            <a:r>
              <a:rPr lang="tr-TR" dirty="0" smtClean="0"/>
              <a:t> </a:t>
            </a:r>
            <a:r>
              <a:rPr lang="tr-TR" dirty="0" err="1" smtClean="0"/>
              <a:t>out</a:t>
            </a:r>
            <a:r>
              <a:rPr lang="tr-TR" dirty="0" smtClean="0"/>
              <a:t> </a:t>
            </a:r>
            <a:r>
              <a:rPr lang="tr-TR" dirty="0" err="1" smtClean="0"/>
              <a:t>permission</a:t>
            </a:r>
            <a:r>
              <a:rPr lang="tr-TR" dirty="0" smtClean="0"/>
              <a:t> </a:t>
            </a:r>
            <a:r>
              <a:rPr lang="tr-TR" dirty="0" err="1" smtClean="0"/>
              <a:t>forms</a:t>
            </a:r>
            <a:r>
              <a:rPr lang="tr-TR" dirty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assignment</a:t>
            </a:r>
            <a:r>
              <a:rPr lang="tr-TR" dirty="0" smtClean="0"/>
              <a:t> </a:t>
            </a:r>
            <a:r>
              <a:rPr lang="tr-TR" dirty="0" err="1" smtClean="0"/>
              <a:t>letters</a:t>
            </a:r>
            <a:r>
              <a:rPr lang="tr-TR" dirty="0" smtClean="0"/>
              <a:t>. </a:t>
            </a:r>
            <a:r>
              <a:rPr lang="tr-TR" dirty="0" err="1" smtClean="0"/>
              <a:t>Thus</a:t>
            </a:r>
            <a:r>
              <a:rPr lang="tr-TR" dirty="0" smtClean="0"/>
              <a:t>, it is </a:t>
            </a:r>
            <a:r>
              <a:rPr lang="tr-TR" dirty="0" err="1" smtClean="0"/>
              <a:t>advised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consult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responsible</a:t>
            </a:r>
            <a:r>
              <a:rPr lang="tr-TR" dirty="0" smtClean="0"/>
              <a:t> </a:t>
            </a:r>
            <a:r>
              <a:rPr lang="tr-TR" dirty="0" err="1" smtClean="0"/>
              <a:t>department</a:t>
            </a:r>
            <a:r>
              <a:rPr lang="tr-TR" dirty="0" smtClean="0"/>
              <a:t> at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home</a:t>
            </a:r>
            <a:r>
              <a:rPr lang="tr-TR" dirty="0" smtClean="0"/>
              <a:t> </a:t>
            </a:r>
            <a:r>
              <a:rPr lang="tr-TR" dirty="0" err="1" smtClean="0"/>
              <a:t>university</a:t>
            </a:r>
            <a:r>
              <a:rPr lang="tr-TR" dirty="0" smtClean="0"/>
              <a:t> </a:t>
            </a:r>
            <a:r>
              <a:rPr lang="tr-TR" dirty="0" err="1" smtClean="0"/>
              <a:t>during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mobility</a:t>
            </a:r>
            <a:r>
              <a:rPr lang="tr-TR" dirty="0" smtClean="0"/>
              <a:t> </a:t>
            </a:r>
            <a:r>
              <a:rPr lang="tr-TR" dirty="0" err="1" smtClean="0"/>
              <a:t>preparation</a:t>
            </a:r>
            <a:r>
              <a:rPr lang="tr-TR" dirty="0" smtClean="0"/>
              <a:t>.  </a:t>
            </a:r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1367091" y="2412305"/>
            <a:ext cx="955979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i="1" dirty="0" smtClean="0"/>
              <a:t>Yurt dışına çıkmak için izin formu ve görevlendirme belgesi vb. gibi Üniversitenizde takip etmeniz </a:t>
            </a:r>
          </a:p>
          <a:p>
            <a:r>
              <a:rPr lang="tr-TR" i="1" dirty="0" smtClean="0"/>
              <a:t>gereken başka prosedürler olabilir. Bu nedenle faaliyet hazırlıklarınızı yaparken üniversitenizdeki </a:t>
            </a:r>
          </a:p>
          <a:p>
            <a:r>
              <a:rPr lang="tr-TR" i="1" dirty="0" smtClean="0"/>
              <a:t>ilgili birime danışmanız tavsiye olunur. </a:t>
            </a:r>
          </a:p>
          <a:p>
            <a:endParaRPr lang="tr-TR" i="1" dirty="0"/>
          </a:p>
          <a:p>
            <a:r>
              <a:rPr lang="tr-TR" dirty="0"/>
              <a:t>Değişim Programları Kurum </a:t>
            </a:r>
            <a:r>
              <a:rPr lang="tr-TR" dirty="0" smtClean="0"/>
              <a:t>İçi (YTU) </a:t>
            </a:r>
            <a:r>
              <a:rPr lang="tr-TR" dirty="0"/>
              <a:t>Görevlendirme </a:t>
            </a:r>
            <a:r>
              <a:rPr lang="tr-TR" dirty="0" smtClean="0"/>
              <a:t>Prosedürü:</a:t>
            </a:r>
            <a:endParaRPr lang="tr-TR" dirty="0"/>
          </a:p>
          <a:p>
            <a:r>
              <a:rPr lang="tr-TR" i="1" dirty="0" smtClean="0"/>
              <a:t> </a:t>
            </a:r>
            <a:r>
              <a:rPr lang="tr-TR" i="1" dirty="0">
                <a:hlinkClick r:id="rId3"/>
              </a:rPr>
              <a:t>http://</a:t>
            </a:r>
            <a:r>
              <a:rPr lang="tr-TR" i="1" dirty="0" smtClean="0">
                <a:hlinkClick r:id="rId3"/>
              </a:rPr>
              <a:t>www.eu.yildiz.edu.tr/images/files/Degisim%20Programlari%20Gorevlendirme%20isleyisi.pdf</a:t>
            </a:r>
            <a:r>
              <a:rPr lang="tr-TR" i="1" dirty="0" smtClean="0"/>
              <a:t> 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58994" y="4690478"/>
            <a:ext cx="1314993" cy="1251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185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İçerik Yer Tutucusu 8"/>
          <p:cNvSpPr>
            <a:spLocks noGrp="1"/>
          </p:cNvSpPr>
          <p:nvPr>
            <p:ph idx="1"/>
          </p:nvPr>
        </p:nvSpPr>
        <p:spPr>
          <a:xfrm>
            <a:off x="716280" y="643583"/>
            <a:ext cx="10515600" cy="4351338"/>
          </a:xfrm>
        </p:spPr>
        <p:txBody>
          <a:bodyPr/>
          <a:lstStyle/>
          <a:p>
            <a:r>
              <a:rPr lang="tr-TR" i="1" dirty="0"/>
              <a:t>Dosyanız tamamlandığında, toplam hibenizin %80’i ve mesafe ölçer </a:t>
            </a:r>
            <a:r>
              <a:rPr lang="en-US" i="1" dirty="0"/>
              <a:t>(</a:t>
            </a:r>
            <a:r>
              <a:rPr lang="tr-TR" i="1" u="sng" dirty="0">
                <a:hlinkClick r:id="rId2"/>
              </a:rPr>
              <a:t>http://www.ua.gov.tr/distance</a:t>
            </a:r>
            <a:r>
              <a:rPr lang="tr-TR" i="1" dirty="0"/>
              <a:t>)aracılığı ile hesaplanan seyahat desteği tarafınıza ödenir. 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/>
              <a:t>your</a:t>
            </a:r>
            <a:r>
              <a:rPr lang="tr-TR" dirty="0"/>
              <a:t> file is </a:t>
            </a:r>
            <a:r>
              <a:rPr lang="tr-TR" dirty="0" err="1"/>
              <a:t>complete</a:t>
            </a:r>
            <a:r>
              <a:rPr lang="tr-TR" dirty="0"/>
              <a:t>,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en-US" dirty="0"/>
              <a:t>paid the %80 of the grant calculated for the total duration and the travel support calculated by distance calculator </a:t>
            </a:r>
            <a:r>
              <a:rPr lang="en-US" i="1" dirty="0"/>
              <a:t>(</a:t>
            </a:r>
            <a:r>
              <a:rPr lang="tr-TR" i="1" u="sng" dirty="0">
                <a:hlinkClick r:id="rId2"/>
              </a:rPr>
              <a:t>http://www.ua.gov.tr/</a:t>
            </a:r>
            <a:r>
              <a:rPr lang="tr-TR" i="1" u="sng" dirty="0" err="1">
                <a:hlinkClick r:id="rId2"/>
              </a:rPr>
              <a:t>distance</a:t>
            </a:r>
            <a:r>
              <a:rPr lang="tr-TR" i="1" dirty="0"/>
              <a:t>).</a:t>
            </a:r>
            <a:r>
              <a:rPr lang="tr-TR" b="1" dirty="0"/>
              <a:t> </a:t>
            </a:r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endParaRPr lang="tr-TR" i="1" dirty="0" smtClean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Yıldız Technical University European Union  Office</a:t>
            </a:r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6AB-15E1-44C5-9C85-07482E638F69}" type="slidenum">
              <a:rPr lang="tr-TR" smtClean="0"/>
              <a:t>9</a:t>
            </a:fld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901682" y="4411220"/>
            <a:ext cx="6619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When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the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grant</a:t>
            </a:r>
            <a:r>
              <a:rPr lang="tr-TR" dirty="0" smtClean="0">
                <a:solidFill>
                  <a:srgbClr val="FF0000"/>
                </a:solidFill>
              </a:rPr>
              <a:t> has </a:t>
            </a:r>
            <a:r>
              <a:rPr lang="tr-TR" dirty="0" err="1" smtClean="0">
                <a:solidFill>
                  <a:srgbClr val="FF0000"/>
                </a:solidFill>
              </a:rPr>
              <a:t>been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trasnferred</a:t>
            </a:r>
            <a:r>
              <a:rPr lang="tr-TR" dirty="0" smtClean="0">
                <a:solidFill>
                  <a:srgbClr val="FF0000"/>
                </a:solidFill>
              </a:rPr>
              <a:t>, </a:t>
            </a:r>
            <a:r>
              <a:rPr lang="tr-TR" dirty="0" err="1" smtClean="0">
                <a:solidFill>
                  <a:srgbClr val="FF0000"/>
                </a:solidFill>
              </a:rPr>
              <a:t>you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will</a:t>
            </a:r>
            <a:r>
              <a:rPr lang="tr-TR" dirty="0" smtClean="0">
                <a:solidFill>
                  <a:srgbClr val="FF0000"/>
                </a:solidFill>
              </a:rPr>
              <a:t> be </a:t>
            </a:r>
            <a:r>
              <a:rPr lang="tr-TR" dirty="0" err="1" smtClean="0">
                <a:solidFill>
                  <a:srgbClr val="FF0000"/>
                </a:solidFill>
              </a:rPr>
              <a:t>informed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by</a:t>
            </a:r>
            <a:r>
              <a:rPr lang="tr-TR" dirty="0" smtClean="0">
                <a:solidFill>
                  <a:srgbClr val="FF0000"/>
                </a:solidFill>
              </a:rPr>
              <a:t> e-mail.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901682" y="1877609"/>
            <a:ext cx="57506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Rektörlük oluru gelmeden para transferi yapılamamaktadır. </a:t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>Para </a:t>
            </a:r>
            <a:r>
              <a:rPr lang="tr-TR" dirty="0" smtClean="0">
                <a:solidFill>
                  <a:srgbClr val="FF0000"/>
                </a:solidFill>
              </a:rPr>
              <a:t>transferi yapıldığında, tarafınıza e-posta ile bilgi verilir.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996" y="4019739"/>
            <a:ext cx="1365884" cy="221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268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772</Words>
  <Application>Microsoft Office PowerPoint</Application>
  <PresentationFormat>Geniş ekran</PresentationFormat>
  <Paragraphs>114</Paragraphs>
  <Slides>11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       Erasmus+ ICM Personel Hareketliliği Süreci Staff Mobility Procedures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İletişim / Contact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Pencere</dc:creator>
  <cp:lastModifiedBy>Pencere</cp:lastModifiedBy>
  <cp:revision>22</cp:revision>
  <dcterms:created xsi:type="dcterms:W3CDTF">2016-11-08T11:25:44Z</dcterms:created>
  <dcterms:modified xsi:type="dcterms:W3CDTF">2017-07-07T06:16:50Z</dcterms:modified>
</cp:coreProperties>
</file>